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663" r:id="rId2"/>
    <p:sldId id="682" r:id="rId3"/>
    <p:sldId id="697" r:id="rId4"/>
    <p:sldId id="698" r:id="rId5"/>
    <p:sldId id="699" r:id="rId6"/>
    <p:sldId id="256" r:id="rId7"/>
    <p:sldId id="263" r:id="rId8"/>
    <p:sldId id="684" r:id="rId9"/>
    <p:sldId id="693" r:id="rId10"/>
    <p:sldId id="680" r:id="rId11"/>
    <p:sldId id="694" r:id="rId12"/>
    <p:sldId id="695" r:id="rId13"/>
    <p:sldId id="696" r:id="rId14"/>
    <p:sldId id="351" r:id="rId15"/>
    <p:sldId id="463" r:id="rId16"/>
    <p:sldId id="615" r:id="rId17"/>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5A00"/>
    <a:srgbClr val="BC8F00"/>
    <a:srgbClr val="00B050"/>
    <a:srgbClr val="E1E1E1"/>
    <a:srgbClr val="9CBD8D"/>
    <a:srgbClr val="D5E3CF"/>
    <a:srgbClr val="8C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1441" autoAdjust="0"/>
  </p:normalViewPr>
  <p:slideViewPr>
    <p:cSldViewPr snapToGrid="0">
      <p:cViewPr varScale="1">
        <p:scale>
          <a:sx n="72" d="100"/>
          <a:sy n="72" d="100"/>
        </p:scale>
        <p:origin x="42" y="44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CCB4A6C1-B0A7-4C65-9777-F5B3323CF083}" type="datetimeFigureOut">
              <a:rPr lang="en-AU" smtClean="0"/>
              <a:t>4/03/2020</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6D6A51B3-9319-42D0-A550-90C1F3CDF38D}" type="slidenum">
              <a:rPr lang="en-AU" smtClean="0"/>
              <a:t>‹#›</a:t>
            </a:fld>
            <a:endParaRPr lang="en-AU"/>
          </a:p>
        </p:txBody>
      </p:sp>
    </p:spTree>
    <p:extLst>
      <p:ext uri="{BB962C8B-B14F-4D97-AF65-F5344CB8AC3E}">
        <p14:creationId xmlns:p14="http://schemas.microsoft.com/office/powerpoint/2010/main" val="2987469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095A372-E219-4A47-9B57-DAB16DC91C8E}" type="datetimeFigureOut">
              <a:rPr lang="en-AU" smtClean="0"/>
              <a:t>4/03/2020</a:t>
            </a:fld>
            <a:endParaRPr lang="en-AU"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929ABA3-72B8-441F-AA9B-D3737D2CB9D9}" type="slidenum">
              <a:rPr lang="en-AU" smtClean="0"/>
              <a:t>‹#›</a:t>
            </a:fld>
            <a:endParaRPr lang="en-AU" dirty="0"/>
          </a:p>
        </p:txBody>
      </p:sp>
    </p:spTree>
    <p:extLst>
      <p:ext uri="{BB962C8B-B14F-4D97-AF65-F5344CB8AC3E}">
        <p14:creationId xmlns:p14="http://schemas.microsoft.com/office/powerpoint/2010/main" val="265286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a:t>
            </a:fld>
            <a:endParaRPr lang="en-AU"/>
          </a:p>
        </p:txBody>
      </p:sp>
    </p:spTree>
    <p:extLst>
      <p:ext uri="{BB962C8B-B14F-4D97-AF65-F5344CB8AC3E}">
        <p14:creationId xmlns:p14="http://schemas.microsoft.com/office/powerpoint/2010/main" val="1291191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11</a:t>
            </a:fld>
            <a:endParaRPr lang="en-AU"/>
          </a:p>
        </p:txBody>
      </p:sp>
    </p:spTree>
    <p:extLst>
      <p:ext uri="{BB962C8B-B14F-4D97-AF65-F5344CB8AC3E}">
        <p14:creationId xmlns:p14="http://schemas.microsoft.com/office/powerpoint/2010/main" val="2369589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12</a:t>
            </a:fld>
            <a:endParaRPr lang="en-AU"/>
          </a:p>
        </p:txBody>
      </p:sp>
    </p:spTree>
    <p:extLst>
      <p:ext uri="{BB962C8B-B14F-4D97-AF65-F5344CB8AC3E}">
        <p14:creationId xmlns:p14="http://schemas.microsoft.com/office/powerpoint/2010/main" val="3861673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13</a:t>
            </a:fld>
            <a:endParaRPr lang="en-AU"/>
          </a:p>
        </p:txBody>
      </p:sp>
    </p:spTree>
    <p:extLst>
      <p:ext uri="{BB962C8B-B14F-4D97-AF65-F5344CB8AC3E}">
        <p14:creationId xmlns:p14="http://schemas.microsoft.com/office/powerpoint/2010/main" val="147331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a:t>
            </a:fld>
            <a:endParaRPr lang="en-AU"/>
          </a:p>
        </p:txBody>
      </p:sp>
    </p:spTree>
    <p:extLst>
      <p:ext uri="{BB962C8B-B14F-4D97-AF65-F5344CB8AC3E}">
        <p14:creationId xmlns:p14="http://schemas.microsoft.com/office/powerpoint/2010/main" val="117544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a:t>
            </a:fld>
            <a:endParaRPr lang="en-AU" dirty="0"/>
          </a:p>
        </p:txBody>
      </p:sp>
    </p:spTree>
    <p:extLst>
      <p:ext uri="{BB962C8B-B14F-4D97-AF65-F5344CB8AC3E}">
        <p14:creationId xmlns:p14="http://schemas.microsoft.com/office/powerpoint/2010/main" val="237311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4</a:t>
            </a:fld>
            <a:endParaRPr lang="en-AU"/>
          </a:p>
        </p:txBody>
      </p:sp>
    </p:spTree>
    <p:extLst>
      <p:ext uri="{BB962C8B-B14F-4D97-AF65-F5344CB8AC3E}">
        <p14:creationId xmlns:p14="http://schemas.microsoft.com/office/powerpoint/2010/main" val="349680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5</a:t>
            </a:fld>
            <a:endParaRPr lang="en-AU"/>
          </a:p>
        </p:txBody>
      </p:sp>
    </p:spTree>
    <p:extLst>
      <p:ext uri="{BB962C8B-B14F-4D97-AF65-F5344CB8AC3E}">
        <p14:creationId xmlns:p14="http://schemas.microsoft.com/office/powerpoint/2010/main" val="2300614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7</a:t>
            </a:fld>
            <a:endParaRPr lang="en-AU" dirty="0"/>
          </a:p>
        </p:txBody>
      </p:sp>
    </p:spTree>
    <p:extLst>
      <p:ext uri="{BB962C8B-B14F-4D97-AF65-F5344CB8AC3E}">
        <p14:creationId xmlns:p14="http://schemas.microsoft.com/office/powerpoint/2010/main" val="115950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8</a:t>
            </a:fld>
            <a:endParaRPr lang="en-AU" dirty="0"/>
          </a:p>
        </p:txBody>
      </p:sp>
    </p:spTree>
    <p:extLst>
      <p:ext uri="{BB962C8B-B14F-4D97-AF65-F5344CB8AC3E}">
        <p14:creationId xmlns:p14="http://schemas.microsoft.com/office/powerpoint/2010/main" val="3566718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9</a:t>
            </a:fld>
            <a:endParaRPr lang="en-AU" dirty="0"/>
          </a:p>
        </p:txBody>
      </p:sp>
    </p:spTree>
    <p:extLst>
      <p:ext uri="{BB962C8B-B14F-4D97-AF65-F5344CB8AC3E}">
        <p14:creationId xmlns:p14="http://schemas.microsoft.com/office/powerpoint/2010/main" val="150483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10</a:t>
            </a:fld>
            <a:endParaRPr lang="en-AU"/>
          </a:p>
        </p:txBody>
      </p:sp>
    </p:spTree>
    <p:extLst>
      <p:ext uri="{BB962C8B-B14F-4D97-AF65-F5344CB8AC3E}">
        <p14:creationId xmlns:p14="http://schemas.microsoft.com/office/powerpoint/2010/main" val="2020228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4/03/2020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4/03/2020</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dirty="0"/>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471092109"/>
              </p:ext>
            </p:extLst>
          </p:nvPr>
        </p:nvGraphicFramePr>
        <p:xfrm>
          <a:off x="1243" y="830358"/>
          <a:ext cx="6205594" cy="1455404"/>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402942">
                <a:tc>
                  <a:txBody>
                    <a:bodyPr/>
                    <a:lstStyle/>
                    <a:p>
                      <a:r>
                        <a:rPr lang="en-AU" sz="2000" dirty="0" smtClean="0"/>
                        <a:t>Applying</a:t>
                      </a:r>
                      <a:r>
                        <a:rPr lang="en-AU" sz="2000" baseline="0" dirty="0" smtClean="0"/>
                        <a:t> Newton’s 1</a:t>
                      </a:r>
                      <a:r>
                        <a:rPr lang="en-AU" sz="2000" baseline="30000" dirty="0" smtClean="0"/>
                        <a:t>st</a:t>
                      </a:r>
                      <a:r>
                        <a:rPr lang="en-AU" sz="2000" baseline="0" dirty="0" smtClean="0"/>
                        <a:t> Law</a:t>
                      </a:r>
                      <a:endParaRPr lang="en-AU" sz="2000" dirty="0"/>
                    </a:p>
                  </a:txBody>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aseline="0" dirty="0" smtClean="0"/>
                        <a:t>Describe the motion of the object (at rest or moving)</a:t>
                      </a:r>
                    </a:p>
                    <a:p>
                      <a:pPr marL="457200" indent="-457200">
                        <a:buFont typeface="+mj-lt"/>
                        <a:buAutoNum type="arabicPeriod"/>
                      </a:pPr>
                      <a:r>
                        <a:rPr lang="en-AU" sz="2000" baseline="0" dirty="0" smtClean="0"/>
                        <a:t>Identify </a:t>
                      </a:r>
                      <a:r>
                        <a:rPr lang="en-AU" sz="2000" baseline="0" smtClean="0"/>
                        <a:t>any unbalanced force</a:t>
                      </a:r>
                      <a:r>
                        <a:rPr lang="en-AU" sz="2000" baseline="0" dirty="0" smtClean="0"/>
                        <a:t>.</a:t>
                      </a:r>
                    </a:p>
                    <a:p>
                      <a:pPr marL="457200" indent="-457200">
                        <a:buFont typeface="+mj-lt"/>
                        <a:buAutoNum type="arabicPeriod"/>
                      </a:pPr>
                      <a:r>
                        <a:rPr lang="en-AU" sz="2000" baseline="0" dirty="0" smtClean="0"/>
                        <a:t>Describe the change to the motion of the object.</a:t>
                      </a:r>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639836584"/>
              </p:ext>
            </p:extLst>
          </p:nvPr>
        </p:nvGraphicFramePr>
        <p:xfrm>
          <a:off x="6873766" y="187738"/>
          <a:ext cx="5108766" cy="1833880"/>
        </p:xfrm>
        <a:graphic>
          <a:graphicData uri="http://schemas.openxmlformats.org/drawingml/2006/table">
            <a:tbl>
              <a:tblPr firstRow="1" bandRow="1">
                <a:tableStyleId>{F5AB1C69-6EDB-4FF4-983F-18BD219EF322}</a:tableStyleId>
              </a:tblPr>
              <a:tblGrid>
                <a:gridCol w="5108766">
                  <a:extLst>
                    <a:ext uri="{9D8B030D-6E8A-4147-A177-3AD203B41FA5}">
                      <a16:colId xmlns="" xmlns:a16="http://schemas.microsoft.com/office/drawing/2014/main" val="20000"/>
                    </a:ext>
                  </a:extLst>
                </a:gridCol>
              </a:tblGrid>
              <a:tr h="370840">
                <a:tc>
                  <a:txBody>
                    <a:bodyPr/>
                    <a:lstStyle/>
                    <a:p>
                      <a:r>
                        <a:rPr lang="en-AU" dirty="0" smtClean="0"/>
                        <a:t>Reminder: </a:t>
                      </a:r>
                      <a:endParaRPr lang="en-AU"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An object at rest remains at rest until</a:t>
                      </a:r>
                      <a:r>
                        <a:rPr lang="en-AU" sz="1800" baseline="0" dirty="0" smtClean="0"/>
                        <a:t> </a:t>
                      </a:r>
                      <a:r>
                        <a:rPr lang="en-AU" sz="1800" dirty="0" smtClean="0"/>
                        <a:t>acted on by an unbalanced force.</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8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smtClean="0"/>
                        <a:t>An object in constant motion will remain in motion until acted on by an unbalanced force.</a:t>
                      </a:r>
                    </a:p>
                  </a:txBody>
                  <a:tcP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72" name="Title 1"/>
          <p:cNvSpPr txBox="1">
            <a:spLocks/>
          </p:cNvSpPr>
          <p:nvPr/>
        </p:nvSpPr>
        <p:spPr>
          <a:xfrm>
            <a:off x="6086422" y="2534907"/>
            <a:ext cx="5666346" cy="3172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spcAft>
                <a:spcPts val="1200"/>
              </a:spcAft>
              <a:buFont typeface="+mj-lt"/>
              <a:buAutoNum type="arabicPeriod"/>
            </a:pPr>
            <a:r>
              <a:rPr lang="en-AU" sz="2800" smtClean="0">
                <a:latin typeface="+mn-lt"/>
                <a:sym typeface="Wingdings" panose="05000000000000000000" pitchFamily="2" charset="2"/>
              </a:rPr>
              <a:t>The netball is in motion.</a:t>
            </a:r>
            <a:endParaRPr lang="en-AU" sz="2800" dirty="0" smtClean="0">
              <a:latin typeface="+mn-lt"/>
              <a:sym typeface="Wingdings" panose="05000000000000000000" pitchFamily="2" charset="2"/>
            </a:endParaRPr>
          </a:p>
          <a:p>
            <a:pPr marL="514350" indent="-514350">
              <a:spcAft>
                <a:spcPts val="1200"/>
              </a:spcAft>
              <a:buFont typeface="+mj-lt"/>
              <a:buAutoNum type="arabicPeriod"/>
            </a:pPr>
            <a:r>
              <a:rPr lang="en-AU" sz="2800" smtClean="0">
                <a:latin typeface="+mn-lt"/>
                <a:sym typeface="Wingdings" panose="05000000000000000000" pitchFamily="2" charset="2"/>
              </a:rPr>
              <a:t>The player </a:t>
            </a:r>
            <a:r>
              <a:rPr lang="en-AU" sz="2800" dirty="0" smtClean="0">
                <a:latin typeface="+mn-lt"/>
                <a:sym typeface="Wingdings" panose="05000000000000000000" pitchFamily="2" charset="2"/>
              </a:rPr>
              <a:t>is applying an unbalanced force to the ball.</a:t>
            </a:r>
          </a:p>
          <a:p>
            <a:pPr marL="514350" indent="-514350">
              <a:spcAft>
                <a:spcPts val="1200"/>
              </a:spcAft>
              <a:buFont typeface="+mj-lt"/>
              <a:buAutoNum type="arabicPeriod"/>
            </a:pPr>
            <a:r>
              <a:rPr lang="en-AU" sz="2800" dirty="0" smtClean="0">
                <a:latin typeface="+mn-lt"/>
                <a:sym typeface="Wingdings" panose="05000000000000000000" pitchFamily="2" charset="2"/>
              </a:rPr>
              <a:t>The force applied to the ball will cause it to move.</a:t>
            </a:r>
          </a:p>
        </p:txBody>
      </p:sp>
      <p:sp>
        <p:nvSpPr>
          <p:cNvPr id="10" name="Title 1"/>
          <p:cNvSpPr txBox="1">
            <a:spLocks/>
          </p:cNvSpPr>
          <p:nvPr/>
        </p:nvSpPr>
        <p:spPr>
          <a:xfrm>
            <a:off x="0" y="2534907"/>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1</a:t>
            </a:r>
            <a:r>
              <a:rPr lang="en-AU" sz="2800" baseline="30000" dirty="0" smtClean="0">
                <a:latin typeface="+mn-lt"/>
                <a:sym typeface="Wingdings" panose="05000000000000000000" pitchFamily="2" charset="2"/>
              </a:rPr>
              <a:t>st</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smtClean="0">
                <a:latin typeface="+mn-lt"/>
                <a:sym typeface="Wingdings" panose="05000000000000000000" pitchFamily="2" charset="2"/>
              </a:rPr>
              <a:t>A netball is caught </a:t>
            </a:r>
            <a:r>
              <a:rPr lang="en-AU" sz="2800" dirty="0" smtClean="0">
                <a:latin typeface="+mn-lt"/>
                <a:sym typeface="Wingdings" panose="05000000000000000000" pitchFamily="2" charset="2"/>
              </a:rPr>
              <a:t>by a player.</a:t>
            </a:r>
          </a:p>
        </p:txBody>
      </p:sp>
      <p:pic>
        <p:nvPicPr>
          <p:cNvPr id="2" name="Picture 1"/>
          <p:cNvPicPr>
            <a:picLocks noChangeAspect="1"/>
          </p:cNvPicPr>
          <p:nvPr/>
        </p:nvPicPr>
        <p:blipFill>
          <a:blip r:embed="rId3"/>
          <a:stretch>
            <a:fillRect/>
          </a:stretch>
        </p:blipFill>
        <p:spPr>
          <a:xfrm>
            <a:off x="2571403" y="4488763"/>
            <a:ext cx="3985606" cy="2264549"/>
          </a:xfrm>
          <a:prstGeom prst="rect">
            <a:avLst/>
          </a:prstGeom>
        </p:spPr>
      </p:pic>
    </p:spTree>
    <p:extLst>
      <p:ext uri="{BB962C8B-B14F-4D97-AF65-F5344CB8AC3E}">
        <p14:creationId xmlns:p14="http://schemas.microsoft.com/office/powerpoint/2010/main" val="288321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2462272779"/>
              </p:ext>
            </p:extLst>
          </p:nvPr>
        </p:nvGraphicFramePr>
        <p:xfrm>
          <a:off x="1243" y="830359"/>
          <a:ext cx="6205594" cy="1166858"/>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360828">
                <a:tc>
                  <a:txBody>
                    <a:bodyPr/>
                    <a:lstStyle/>
                    <a:p>
                      <a:r>
                        <a:rPr lang="en-AU" sz="2000" smtClean="0"/>
                        <a:t>Allpying Newton’s 3</a:t>
                      </a:r>
                      <a:r>
                        <a:rPr lang="en-AU" sz="2000" baseline="30000" smtClean="0"/>
                        <a:t>rd</a:t>
                      </a:r>
                      <a:r>
                        <a:rPr lang="en-AU" sz="2000" smtClean="0"/>
                        <a:t> Law</a:t>
                      </a:r>
                      <a:endParaRPr lang="en-AU" sz="2000" dirty="0"/>
                    </a:p>
                  </a:txBody>
                  <a:tcPr/>
                </a:tc>
                <a:extLst>
                  <a:ext uri="{0D108BD9-81ED-4DB2-BD59-A6C34878D82A}">
                    <a16:rowId xmlns="" xmlns:a16="http://schemas.microsoft.com/office/drawing/2014/main" val="10000"/>
                  </a:ext>
                </a:extLst>
              </a:tr>
              <a:tr h="770618">
                <a:tc>
                  <a:txBody>
                    <a:bodyPr/>
                    <a:lstStyle/>
                    <a:p>
                      <a:pPr marL="457200" indent="-457200">
                        <a:buFont typeface="+mj-lt"/>
                        <a:buAutoNum type="arabicPeriod"/>
                      </a:pPr>
                      <a:r>
                        <a:rPr lang="en-AU" sz="2000" baseline="0" smtClean="0"/>
                        <a:t>Draw a diagram of the situation, including forces.</a:t>
                      </a:r>
                      <a:endParaRPr lang="en-AU" sz="2000" baseline="0" dirty="0" smtClean="0"/>
                    </a:p>
                    <a:p>
                      <a:pPr marL="457200" indent="-457200">
                        <a:buFont typeface="+mj-lt"/>
                        <a:buAutoNum type="arabicPeriod"/>
                      </a:pPr>
                      <a:r>
                        <a:rPr lang="en-AU" sz="2000" baseline="0" smtClean="0"/>
                        <a:t>Label and describe the action and reaction forces.</a:t>
                      </a:r>
                      <a:endParaRPr lang="en-AU" sz="2000" baseline="0" dirty="0" smtClean="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0" y="2170220"/>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3</a:t>
            </a:r>
            <a:r>
              <a:rPr lang="en-AU" sz="2800" baseline="30000" dirty="0" smtClean="0">
                <a:latin typeface="+mn-lt"/>
                <a:sym typeface="Wingdings" panose="05000000000000000000" pitchFamily="2" charset="2"/>
              </a:rPr>
              <a:t>rd</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dirty="0" smtClean="0">
                <a:latin typeface="+mn-lt"/>
                <a:sym typeface="Wingdings" panose="05000000000000000000" pitchFamily="2" charset="2"/>
              </a:rPr>
              <a:t>A book resting on a </a:t>
            </a:r>
            <a:r>
              <a:rPr lang="en-AU" sz="2800" dirty="0" smtClean="0">
                <a:latin typeface="+mn-lt"/>
                <a:sym typeface="Wingdings" panose="05000000000000000000" pitchFamily="2" charset="2"/>
              </a:rPr>
              <a:t>table exerts its weight force onto the table.  The table exerts and equal force on the book.</a:t>
            </a:r>
            <a:endParaRPr lang="en-AU" sz="2800" dirty="0" smtClean="0">
              <a:latin typeface="+mn-lt"/>
              <a:sym typeface="Wingdings" panose="05000000000000000000" pitchFamily="2" charset="2"/>
            </a:endParaRPr>
          </a:p>
        </p:txBody>
      </p:sp>
      <p:pic>
        <p:nvPicPr>
          <p:cNvPr id="2" name="Picture 1"/>
          <p:cNvPicPr>
            <a:picLocks noChangeAspect="1"/>
          </p:cNvPicPr>
          <p:nvPr/>
        </p:nvPicPr>
        <p:blipFill>
          <a:blip r:embed="rId3"/>
          <a:stretch>
            <a:fillRect/>
          </a:stretch>
        </p:blipFill>
        <p:spPr>
          <a:xfrm>
            <a:off x="7115694" y="2170220"/>
            <a:ext cx="4023360" cy="3268980"/>
          </a:xfrm>
          <a:prstGeom prst="rect">
            <a:avLst/>
          </a:prstGeom>
        </p:spPr>
      </p:pic>
      <p:sp>
        <p:nvSpPr>
          <p:cNvPr id="6" name="Down Arrow 5"/>
          <p:cNvSpPr/>
          <p:nvPr/>
        </p:nvSpPr>
        <p:spPr>
          <a:xfrm>
            <a:off x="8891847" y="3109211"/>
            <a:ext cx="471054" cy="13909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Down Arrow 10"/>
          <p:cNvSpPr/>
          <p:nvPr/>
        </p:nvSpPr>
        <p:spPr>
          <a:xfrm flipV="1">
            <a:off x="8891847" y="1718214"/>
            <a:ext cx="471054" cy="139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9362901" y="3448037"/>
            <a:ext cx="1776152" cy="923330"/>
          </a:xfrm>
          <a:prstGeom prst="rect">
            <a:avLst/>
          </a:prstGeom>
          <a:solidFill>
            <a:schemeClr val="bg1"/>
          </a:solidFill>
          <a:ln>
            <a:solidFill>
              <a:srgbClr val="00B050"/>
            </a:solidFill>
          </a:ln>
        </p:spPr>
        <p:txBody>
          <a:bodyPr wrap="square" rtlCol="0">
            <a:spAutoFit/>
          </a:bodyPr>
          <a:lstStyle/>
          <a:p>
            <a:r>
              <a:rPr lang="en-AU" dirty="0" smtClean="0"/>
              <a:t>The action force is the weight of the book</a:t>
            </a:r>
            <a:endParaRPr lang="en-AU" dirty="0"/>
          </a:p>
        </p:txBody>
      </p:sp>
      <p:sp>
        <p:nvSpPr>
          <p:cNvPr id="12" name="TextBox 11"/>
          <p:cNvSpPr txBox="1"/>
          <p:nvPr/>
        </p:nvSpPr>
        <p:spPr>
          <a:xfrm>
            <a:off x="9362900" y="1870138"/>
            <a:ext cx="1776153" cy="1200329"/>
          </a:xfrm>
          <a:prstGeom prst="rect">
            <a:avLst/>
          </a:prstGeom>
          <a:solidFill>
            <a:schemeClr val="bg1"/>
          </a:solidFill>
          <a:ln>
            <a:solidFill>
              <a:srgbClr val="00B0F0"/>
            </a:solidFill>
          </a:ln>
        </p:spPr>
        <p:txBody>
          <a:bodyPr wrap="square" rtlCol="0">
            <a:spAutoFit/>
          </a:bodyPr>
          <a:lstStyle/>
          <a:p>
            <a:r>
              <a:rPr lang="en-AU" dirty="0" smtClean="0"/>
              <a:t>The reaction force is the table pushing up on the book</a:t>
            </a:r>
            <a:endParaRPr lang="en-AU" dirty="0"/>
          </a:p>
        </p:txBody>
      </p:sp>
    </p:spTree>
    <p:extLst>
      <p:ext uri="{BB962C8B-B14F-4D97-AF65-F5344CB8AC3E}">
        <p14:creationId xmlns:p14="http://schemas.microsoft.com/office/powerpoint/2010/main" val="102699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11" grpId="0" animBg="1"/>
      <p:bldP spid="7"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116" y="2101478"/>
            <a:ext cx="5003875" cy="3059661"/>
          </a:xfrm>
          <a:prstGeom prst="rect">
            <a:avLst/>
          </a:prstGeom>
        </p:spPr>
      </p:pic>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2462272779"/>
              </p:ext>
            </p:extLst>
          </p:nvPr>
        </p:nvGraphicFramePr>
        <p:xfrm>
          <a:off x="1243" y="830359"/>
          <a:ext cx="6205594" cy="1166858"/>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360828">
                <a:tc>
                  <a:txBody>
                    <a:bodyPr/>
                    <a:lstStyle/>
                    <a:p>
                      <a:r>
                        <a:rPr lang="en-AU" sz="2000" smtClean="0"/>
                        <a:t>Allpying Newton’s 3</a:t>
                      </a:r>
                      <a:r>
                        <a:rPr lang="en-AU" sz="2000" baseline="30000" smtClean="0"/>
                        <a:t>rd</a:t>
                      </a:r>
                      <a:r>
                        <a:rPr lang="en-AU" sz="2000" smtClean="0"/>
                        <a:t> Law</a:t>
                      </a:r>
                      <a:endParaRPr lang="en-AU" sz="2000" dirty="0"/>
                    </a:p>
                  </a:txBody>
                  <a:tcPr/>
                </a:tc>
                <a:extLst>
                  <a:ext uri="{0D108BD9-81ED-4DB2-BD59-A6C34878D82A}">
                    <a16:rowId xmlns="" xmlns:a16="http://schemas.microsoft.com/office/drawing/2014/main" val="10000"/>
                  </a:ext>
                </a:extLst>
              </a:tr>
              <a:tr h="770618">
                <a:tc>
                  <a:txBody>
                    <a:bodyPr/>
                    <a:lstStyle/>
                    <a:p>
                      <a:pPr marL="457200" indent="-457200">
                        <a:buFont typeface="+mj-lt"/>
                        <a:buAutoNum type="arabicPeriod"/>
                      </a:pPr>
                      <a:r>
                        <a:rPr lang="en-AU" sz="2000" baseline="0" smtClean="0"/>
                        <a:t>Draw a diagram of the situation, including forces.</a:t>
                      </a:r>
                      <a:endParaRPr lang="en-AU" sz="2000" baseline="0" dirty="0" smtClean="0"/>
                    </a:p>
                    <a:p>
                      <a:pPr marL="457200" indent="-457200">
                        <a:buFont typeface="+mj-lt"/>
                        <a:buAutoNum type="arabicPeriod"/>
                      </a:pPr>
                      <a:r>
                        <a:rPr lang="en-AU" sz="2000" baseline="0" smtClean="0"/>
                        <a:t>Label and describe the action and reaction forces.</a:t>
                      </a:r>
                      <a:endParaRPr lang="en-AU" sz="2000" baseline="0" dirty="0" smtClean="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0" y="2170220"/>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3</a:t>
            </a:r>
            <a:r>
              <a:rPr lang="en-AU" sz="2800" baseline="30000" dirty="0" smtClean="0">
                <a:latin typeface="+mn-lt"/>
                <a:sym typeface="Wingdings" panose="05000000000000000000" pitchFamily="2" charset="2"/>
              </a:rPr>
              <a:t>rd</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dirty="0" smtClean="0">
                <a:latin typeface="+mn-lt"/>
                <a:sym typeface="Wingdings" panose="05000000000000000000" pitchFamily="2" charset="2"/>
              </a:rPr>
              <a:t>A </a:t>
            </a:r>
            <a:r>
              <a:rPr lang="en-AU" sz="2800" dirty="0" smtClean="0">
                <a:latin typeface="+mn-lt"/>
                <a:sym typeface="Wingdings" panose="05000000000000000000" pitchFamily="2" charset="2"/>
              </a:rPr>
              <a:t>octopus </a:t>
            </a:r>
            <a:r>
              <a:rPr lang="en-AU" sz="2800" dirty="0" smtClean="0">
                <a:latin typeface="+mn-lt"/>
                <a:sym typeface="Wingdings" panose="05000000000000000000" pitchFamily="2" charset="2"/>
              </a:rPr>
              <a:t>squirts water out of a tube near its head.</a:t>
            </a:r>
            <a:r>
              <a:rPr lang="en-AU" sz="2800" dirty="0" smtClean="0">
                <a:latin typeface="+mn-lt"/>
                <a:sym typeface="Wingdings" panose="05000000000000000000" pitchFamily="2" charset="2"/>
              </a:rPr>
              <a:t> </a:t>
            </a:r>
            <a:r>
              <a:rPr lang="en-AU" sz="2800" dirty="0" smtClean="0">
                <a:latin typeface="+mn-lt"/>
                <a:sym typeface="Wingdings" panose="05000000000000000000" pitchFamily="2" charset="2"/>
              </a:rPr>
              <a:t>The water pushes back on the octopus propelling it in the opposite direction.</a:t>
            </a:r>
            <a:endParaRPr lang="en-AU" sz="2800" dirty="0" smtClean="0">
              <a:latin typeface="+mn-lt"/>
              <a:sym typeface="Wingdings" panose="05000000000000000000" pitchFamily="2" charset="2"/>
            </a:endParaRPr>
          </a:p>
        </p:txBody>
      </p:sp>
      <p:sp>
        <p:nvSpPr>
          <p:cNvPr id="6" name="Down Arrow 5"/>
          <p:cNvSpPr/>
          <p:nvPr/>
        </p:nvSpPr>
        <p:spPr>
          <a:xfrm rot="3440597">
            <a:off x="8980514" y="3105716"/>
            <a:ext cx="471054" cy="13909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Down Arrow 10"/>
          <p:cNvSpPr/>
          <p:nvPr/>
        </p:nvSpPr>
        <p:spPr>
          <a:xfrm rot="3380397" flipV="1">
            <a:off x="10194091" y="2327140"/>
            <a:ext cx="471054" cy="139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9127373" y="4088662"/>
            <a:ext cx="1950722" cy="923330"/>
          </a:xfrm>
          <a:prstGeom prst="rect">
            <a:avLst/>
          </a:prstGeom>
          <a:solidFill>
            <a:schemeClr val="bg1"/>
          </a:solidFill>
          <a:ln>
            <a:solidFill>
              <a:srgbClr val="00B050"/>
            </a:solidFill>
          </a:ln>
        </p:spPr>
        <p:txBody>
          <a:bodyPr wrap="square" rtlCol="0">
            <a:spAutoFit/>
          </a:bodyPr>
          <a:lstStyle/>
          <a:p>
            <a:r>
              <a:rPr lang="en-AU" dirty="0" smtClean="0"/>
              <a:t>The action force is the force of the water moving</a:t>
            </a:r>
            <a:endParaRPr lang="en-AU" dirty="0"/>
          </a:p>
        </p:txBody>
      </p:sp>
      <p:sp>
        <p:nvSpPr>
          <p:cNvPr id="12" name="TextBox 11"/>
          <p:cNvSpPr txBox="1"/>
          <p:nvPr/>
        </p:nvSpPr>
        <p:spPr>
          <a:xfrm>
            <a:off x="9541541" y="1240780"/>
            <a:ext cx="1985441" cy="1200329"/>
          </a:xfrm>
          <a:prstGeom prst="rect">
            <a:avLst/>
          </a:prstGeom>
          <a:solidFill>
            <a:schemeClr val="bg1"/>
          </a:solidFill>
          <a:ln>
            <a:solidFill>
              <a:srgbClr val="00B0F0"/>
            </a:solidFill>
          </a:ln>
        </p:spPr>
        <p:txBody>
          <a:bodyPr wrap="square" rtlCol="0">
            <a:spAutoFit/>
          </a:bodyPr>
          <a:lstStyle/>
          <a:p>
            <a:r>
              <a:rPr lang="en-AU" dirty="0" smtClean="0"/>
              <a:t>The reaction force is the octopus being propelled forward</a:t>
            </a:r>
            <a:endParaRPr lang="en-AU" dirty="0"/>
          </a:p>
        </p:txBody>
      </p:sp>
    </p:spTree>
    <p:extLst>
      <p:ext uri="{BB962C8B-B14F-4D97-AF65-F5344CB8AC3E}">
        <p14:creationId xmlns:p14="http://schemas.microsoft.com/office/powerpoint/2010/main" val="373811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7"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kateboard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8587" y="1917469"/>
            <a:ext cx="2922954" cy="3025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2462272779"/>
              </p:ext>
            </p:extLst>
          </p:nvPr>
        </p:nvGraphicFramePr>
        <p:xfrm>
          <a:off x="1243" y="830359"/>
          <a:ext cx="6205594" cy="1166858"/>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360828">
                <a:tc>
                  <a:txBody>
                    <a:bodyPr/>
                    <a:lstStyle/>
                    <a:p>
                      <a:r>
                        <a:rPr lang="en-AU" sz="2000" smtClean="0"/>
                        <a:t>Allpying Newton’s 3</a:t>
                      </a:r>
                      <a:r>
                        <a:rPr lang="en-AU" sz="2000" baseline="30000" smtClean="0"/>
                        <a:t>rd</a:t>
                      </a:r>
                      <a:r>
                        <a:rPr lang="en-AU" sz="2000" smtClean="0"/>
                        <a:t> Law</a:t>
                      </a:r>
                      <a:endParaRPr lang="en-AU" sz="2000" dirty="0"/>
                    </a:p>
                  </a:txBody>
                  <a:tcPr/>
                </a:tc>
                <a:extLst>
                  <a:ext uri="{0D108BD9-81ED-4DB2-BD59-A6C34878D82A}">
                    <a16:rowId xmlns="" xmlns:a16="http://schemas.microsoft.com/office/drawing/2014/main" val="10000"/>
                  </a:ext>
                </a:extLst>
              </a:tr>
              <a:tr h="770618">
                <a:tc>
                  <a:txBody>
                    <a:bodyPr/>
                    <a:lstStyle/>
                    <a:p>
                      <a:pPr marL="457200" indent="-457200">
                        <a:buFont typeface="+mj-lt"/>
                        <a:buAutoNum type="arabicPeriod"/>
                      </a:pPr>
                      <a:r>
                        <a:rPr lang="en-AU" sz="2000" baseline="0" smtClean="0"/>
                        <a:t>Draw a diagram of the situation, including forces.</a:t>
                      </a:r>
                      <a:endParaRPr lang="en-AU" sz="2000" baseline="0" dirty="0" smtClean="0"/>
                    </a:p>
                    <a:p>
                      <a:pPr marL="457200" indent="-457200">
                        <a:buFont typeface="+mj-lt"/>
                        <a:buAutoNum type="arabicPeriod"/>
                      </a:pPr>
                      <a:r>
                        <a:rPr lang="en-AU" sz="2000" baseline="0" smtClean="0"/>
                        <a:t>Label and describe the action and reaction forces.</a:t>
                      </a:r>
                      <a:endParaRPr lang="en-AU" sz="2000" baseline="0" dirty="0" smtClean="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0" y="2170220"/>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3</a:t>
            </a:r>
            <a:r>
              <a:rPr lang="en-AU" sz="2800" baseline="30000" dirty="0" smtClean="0">
                <a:latin typeface="+mn-lt"/>
                <a:sym typeface="Wingdings" panose="05000000000000000000" pitchFamily="2" charset="2"/>
              </a:rPr>
              <a:t>rd</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dirty="0" smtClean="0">
                <a:latin typeface="+mn-lt"/>
                <a:sym typeface="Wingdings" panose="05000000000000000000" pitchFamily="2" charset="2"/>
              </a:rPr>
              <a:t>A skateboarder pushes on the ground, which make them move forwards.</a:t>
            </a:r>
            <a:endParaRPr lang="en-AU" sz="2800" dirty="0" smtClean="0">
              <a:latin typeface="+mn-lt"/>
              <a:sym typeface="Wingdings" panose="05000000000000000000" pitchFamily="2" charset="2"/>
            </a:endParaRPr>
          </a:p>
        </p:txBody>
      </p:sp>
      <p:sp>
        <p:nvSpPr>
          <p:cNvPr id="6" name="Down Arrow 5"/>
          <p:cNvSpPr/>
          <p:nvPr/>
        </p:nvSpPr>
        <p:spPr>
          <a:xfrm rot="14184200">
            <a:off x="9395336" y="3585358"/>
            <a:ext cx="471054" cy="13909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Down Arrow 10"/>
          <p:cNvSpPr/>
          <p:nvPr/>
        </p:nvSpPr>
        <p:spPr>
          <a:xfrm rot="13977366" flipV="1">
            <a:off x="8132535" y="4455198"/>
            <a:ext cx="471054" cy="139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9541541" y="4615135"/>
            <a:ext cx="1950722" cy="1200329"/>
          </a:xfrm>
          <a:prstGeom prst="rect">
            <a:avLst/>
          </a:prstGeom>
          <a:solidFill>
            <a:schemeClr val="bg1"/>
          </a:solidFill>
          <a:ln>
            <a:solidFill>
              <a:srgbClr val="00B050"/>
            </a:solidFill>
          </a:ln>
        </p:spPr>
        <p:txBody>
          <a:bodyPr wrap="square" rtlCol="0">
            <a:spAutoFit/>
          </a:bodyPr>
          <a:lstStyle/>
          <a:p>
            <a:r>
              <a:rPr lang="en-AU" dirty="0" smtClean="0"/>
              <a:t>The action force is the girl’s foot pushing on the ground</a:t>
            </a:r>
            <a:endParaRPr lang="en-AU" dirty="0"/>
          </a:p>
        </p:txBody>
      </p:sp>
      <p:sp>
        <p:nvSpPr>
          <p:cNvPr id="12" name="TextBox 11"/>
          <p:cNvSpPr txBox="1"/>
          <p:nvPr/>
        </p:nvSpPr>
        <p:spPr>
          <a:xfrm>
            <a:off x="5726083" y="5201383"/>
            <a:ext cx="1985441" cy="1200329"/>
          </a:xfrm>
          <a:prstGeom prst="rect">
            <a:avLst/>
          </a:prstGeom>
          <a:solidFill>
            <a:schemeClr val="bg1"/>
          </a:solidFill>
          <a:ln>
            <a:solidFill>
              <a:srgbClr val="00B0F0"/>
            </a:solidFill>
          </a:ln>
        </p:spPr>
        <p:txBody>
          <a:bodyPr wrap="square" rtlCol="0">
            <a:spAutoFit/>
          </a:bodyPr>
          <a:lstStyle/>
          <a:p>
            <a:r>
              <a:rPr lang="en-AU" dirty="0" smtClean="0"/>
              <a:t>The reaction force is the girl and the skateboard moving forward</a:t>
            </a:r>
            <a:endParaRPr lang="en-AU" dirty="0"/>
          </a:p>
        </p:txBody>
      </p:sp>
    </p:spTree>
    <p:extLst>
      <p:ext uri="{BB962C8B-B14F-4D97-AF65-F5344CB8AC3E}">
        <p14:creationId xmlns:p14="http://schemas.microsoft.com/office/powerpoint/2010/main" val="27057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26083" y="2212398"/>
            <a:ext cx="5829300" cy="2876550"/>
          </a:xfrm>
          <a:prstGeom prst="rect">
            <a:avLst/>
          </a:prstGeom>
        </p:spPr>
      </p:pic>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2462272779"/>
              </p:ext>
            </p:extLst>
          </p:nvPr>
        </p:nvGraphicFramePr>
        <p:xfrm>
          <a:off x="1243" y="830359"/>
          <a:ext cx="6205594" cy="1166858"/>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360828">
                <a:tc>
                  <a:txBody>
                    <a:bodyPr/>
                    <a:lstStyle/>
                    <a:p>
                      <a:r>
                        <a:rPr lang="en-AU" sz="2000" smtClean="0"/>
                        <a:t>Allpying Newton’s 3</a:t>
                      </a:r>
                      <a:r>
                        <a:rPr lang="en-AU" sz="2000" baseline="30000" smtClean="0"/>
                        <a:t>rd</a:t>
                      </a:r>
                      <a:r>
                        <a:rPr lang="en-AU" sz="2000" smtClean="0"/>
                        <a:t> Law</a:t>
                      </a:r>
                      <a:endParaRPr lang="en-AU" sz="2000" dirty="0"/>
                    </a:p>
                  </a:txBody>
                  <a:tcPr/>
                </a:tc>
                <a:extLst>
                  <a:ext uri="{0D108BD9-81ED-4DB2-BD59-A6C34878D82A}">
                    <a16:rowId xmlns="" xmlns:a16="http://schemas.microsoft.com/office/drawing/2014/main" val="10000"/>
                  </a:ext>
                </a:extLst>
              </a:tr>
              <a:tr h="770618">
                <a:tc>
                  <a:txBody>
                    <a:bodyPr/>
                    <a:lstStyle/>
                    <a:p>
                      <a:pPr marL="457200" indent="-457200">
                        <a:buFont typeface="+mj-lt"/>
                        <a:buAutoNum type="arabicPeriod"/>
                      </a:pPr>
                      <a:r>
                        <a:rPr lang="en-AU" sz="2000" baseline="0" smtClean="0"/>
                        <a:t>Draw a diagram of the situation, including forces.</a:t>
                      </a:r>
                      <a:endParaRPr lang="en-AU" sz="2000" baseline="0" dirty="0" smtClean="0"/>
                    </a:p>
                    <a:p>
                      <a:pPr marL="457200" indent="-457200">
                        <a:buFont typeface="+mj-lt"/>
                        <a:buAutoNum type="arabicPeriod"/>
                      </a:pPr>
                      <a:r>
                        <a:rPr lang="en-AU" sz="2000" baseline="0" smtClean="0"/>
                        <a:t>Label and describe the action and reaction forces.</a:t>
                      </a:r>
                      <a:endParaRPr lang="en-AU" sz="2000" baseline="0" dirty="0" smtClean="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0" y="2170220"/>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3</a:t>
            </a:r>
            <a:r>
              <a:rPr lang="en-AU" sz="2800" baseline="30000" dirty="0" smtClean="0">
                <a:latin typeface="+mn-lt"/>
                <a:sym typeface="Wingdings" panose="05000000000000000000" pitchFamily="2" charset="2"/>
              </a:rPr>
              <a:t>rd</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dirty="0" smtClean="0">
                <a:latin typeface="+mn-lt"/>
                <a:sym typeface="Wingdings" panose="05000000000000000000" pitchFamily="2" charset="2"/>
              </a:rPr>
              <a:t>A </a:t>
            </a:r>
            <a:r>
              <a:rPr lang="en-AU" sz="2800" dirty="0" smtClean="0">
                <a:latin typeface="+mn-lt"/>
                <a:sym typeface="Wingdings" panose="05000000000000000000" pitchFamily="2" charset="2"/>
              </a:rPr>
              <a:t>cannonball is shot out of a cannon, causing the cannon to roll backwards</a:t>
            </a:r>
            <a:r>
              <a:rPr lang="en-AU" sz="2800" dirty="0" smtClean="0">
                <a:latin typeface="+mn-lt"/>
                <a:sym typeface="Wingdings" panose="05000000000000000000" pitchFamily="2" charset="2"/>
              </a:rPr>
              <a:t>.</a:t>
            </a:r>
            <a:endParaRPr lang="en-AU" sz="2800" dirty="0" smtClean="0">
              <a:latin typeface="+mn-lt"/>
              <a:sym typeface="Wingdings" panose="05000000000000000000" pitchFamily="2" charset="2"/>
            </a:endParaRPr>
          </a:p>
        </p:txBody>
      </p:sp>
      <p:sp>
        <p:nvSpPr>
          <p:cNvPr id="6" name="Down Arrow 5"/>
          <p:cNvSpPr/>
          <p:nvPr/>
        </p:nvSpPr>
        <p:spPr>
          <a:xfrm rot="5937381">
            <a:off x="7145357" y="2028107"/>
            <a:ext cx="471054" cy="13909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Down Arrow 10"/>
          <p:cNvSpPr/>
          <p:nvPr/>
        </p:nvSpPr>
        <p:spPr>
          <a:xfrm rot="5832596" flipV="1">
            <a:off x="8695891" y="2258205"/>
            <a:ext cx="471054" cy="139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6483152" y="1137865"/>
            <a:ext cx="1950722" cy="1200329"/>
          </a:xfrm>
          <a:prstGeom prst="rect">
            <a:avLst/>
          </a:prstGeom>
          <a:solidFill>
            <a:schemeClr val="bg1"/>
          </a:solidFill>
          <a:ln>
            <a:solidFill>
              <a:srgbClr val="00B050"/>
            </a:solidFill>
          </a:ln>
        </p:spPr>
        <p:txBody>
          <a:bodyPr wrap="square" rtlCol="0">
            <a:spAutoFit/>
          </a:bodyPr>
          <a:lstStyle/>
          <a:p>
            <a:r>
              <a:rPr lang="en-AU" dirty="0" smtClean="0"/>
              <a:t>The action force is the cannonball being pushed out of the cannon</a:t>
            </a:r>
            <a:endParaRPr lang="en-AU" dirty="0"/>
          </a:p>
        </p:txBody>
      </p:sp>
      <p:sp>
        <p:nvSpPr>
          <p:cNvPr id="12" name="TextBox 11"/>
          <p:cNvSpPr txBox="1"/>
          <p:nvPr/>
        </p:nvSpPr>
        <p:spPr>
          <a:xfrm>
            <a:off x="9001908" y="1800275"/>
            <a:ext cx="1985441" cy="923330"/>
          </a:xfrm>
          <a:prstGeom prst="rect">
            <a:avLst/>
          </a:prstGeom>
          <a:solidFill>
            <a:schemeClr val="bg1"/>
          </a:solidFill>
          <a:ln>
            <a:solidFill>
              <a:srgbClr val="00B0F0"/>
            </a:solidFill>
          </a:ln>
        </p:spPr>
        <p:txBody>
          <a:bodyPr wrap="square" rtlCol="0">
            <a:spAutoFit/>
          </a:bodyPr>
          <a:lstStyle/>
          <a:p>
            <a:r>
              <a:rPr lang="en-AU" dirty="0" smtClean="0"/>
              <a:t>The reaction force is the cannon rolling backwards</a:t>
            </a:r>
            <a:endParaRPr lang="en-AU" dirty="0"/>
          </a:p>
        </p:txBody>
      </p:sp>
    </p:spTree>
    <p:extLst>
      <p:ext uri="{BB962C8B-B14F-4D97-AF65-F5344CB8AC3E}">
        <p14:creationId xmlns:p14="http://schemas.microsoft.com/office/powerpoint/2010/main" val="25804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7"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014888"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Relevance</a:t>
            </a:r>
          </a:p>
        </p:txBody>
      </p:sp>
      <p:sp>
        <p:nvSpPr>
          <p:cNvPr id="3" name="TextBox 2"/>
          <p:cNvSpPr txBox="1"/>
          <p:nvPr/>
        </p:nvSpPr>
        <p:spPr>
          <a:xfrm>
            <a:off x="0" y="732983"/>
            <a:ext cx="12056026" cy="2677656"/>
          </a:xfrm>
          <a:prstGeom prst="rect">
            <a:avLst/>
          </a:prstGeom>
          <a:noFill/>
        </p:spPr>
        <p:txBody>
          <a:bodyPr wrap="square" rtlCol="0">
            <a:spAutoFit/>
          </a:bodyPr>
          <a:lstStyle/>
          <a:p>
            <a:r>
              <a:rPr lang="en-AU" sz="2800" dirty="0" smtClean="0"/>
              <a:t>Understanding Newton’s </a:t>
            </a:r>
            <a:r>
              <a:rPr lang="en-AU" sz="2800" dirty="0" smtClean="0"/>
              <a:t>3</a:t>
            </a:r>
            <a:r>
              <a:rPr lang="en-AU" sz="2800" baseline="30000" dirty="0" smtClean="0"/>
              <a:t>rd</a:t>
            </a:r>
            <a:r>
              <a:rPr lang="en-AU" sz="2800" dirty="0" smtClean="0"/>
              <a:t> Law </a:t>
            </a:r>
            <a:r>
              <a:rPr lang="en-AU" sz="2800" dirty="0" smtClean="0"/>
              <a:t>will help you understand </a:t>
            </a:r>
            <a:r>
              <a:rPr lang="en-AU" sz="2800" dirty="0" smtClean="0"/>
              <a:t>why we are able to move by walking and jumping.</a:t>
            </a:r>
          </a:p>
          <a:p>
            <a:endParaRPr lang="en-AU" sz="2800" dirty="0"/>
          </a:p>
          <a:p>
            <a:r>
              <a:rPr lang="en-AU" sz="2800" dirty="0" smtClean="0"/>
              <a:t>It will also help you understand how rockets and jet engines are able to move objects in space, and why objects like cannons and guns recoil when something is shot out of them. </a:t>
            </a:r>
            <a:endParaRPr lang="en-AU" sz="2800" dirty="0"/>
          </a:p>
        </p:txBody>
      </p:sp>
    </p:spTree>
    <p:extLst>
      <p:ext uri="{BB962C8B-B14F-4D97-AF65-F5344CB8AC3E}">
        <p14:creationId xmlns:p14="http://schemas.microsoft.com/office/powerpoint/2010/main" val="40926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3" name="TextBox 2"/>
          <p:cNvSpPr txBox="1"/>
          <p:nvPr/>
        </p:nvSpPr>
        <p:spPr>
          <a:xfrm>
            <a:off x="0" y="732983"/>
            <a:ext cx="11936295" cy="523220"/>
          </a:xfrm>
          <a:prstGeom prst="rect">
            <a:avLst/>
          </a:prstGeom>
          <a:noFill/>
        </p:spPr>
        <p:txBody>
          <a:bodyPr wrap="square" rtlCol="0">
            <a:spAutoFit/>
          </a:bodyPr>
          <a:lstStyle/>
          <a:p>
            <a:r>
              <a:rPr lang="en-AU" sz="2800" dirty="0" smtClean="0"/>
              <a:t>What </a:t>
            </a:r>
            <a:r>
              <a:rPr lang="en-AU" sz="2800" dirty="0" smtClean="0"/>
              <a:t>is Newton’s 3</a:t>
            </a:r>
            <a:r>
              <a:rPr lang="en-AU" sz="2800" baseline="30000" dirty="0" smtClean="0"/>
              <a:t>rd</a:t>
            </a:r>
            <a:r>
              <a:rPr lang="en-AU" sz="2800" dirty="0" smtClean="0"/>
              <a:t> Law of Motion?</a:t>
            </a:r>
            <a:endParaRPr lang="en-AU" sz="2800" dirty="0" smtClean="0"/>
          </a:p>
        </p:txBody>
      </p:sp>
      <p:sp>
        <p:nvSpPr>
          <p:cNvPr id="7" name="TextBox 6"/>
          <p:cNvSpPr txBox="1"/>
          <p:nvPr/>
        </p:nvSpPr>
        <p:spPr>
          <a:xfrm>
            <a:off x="0" y="1744629"/>
            <a:ext cx="2311405"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10" name="TextBox 9">
            <a:extLst>
              <a:ext uri="{FF2B5EF4-FFF2-40B4-BE49-F238E27FC236}">
                <a16:creationId xmlns="" xmlns:a16="http://schemas.microsoft.com/office/drawing/2014/main" id="{296E3605-FFA2-4D3E-988D-BB783EB6FD9F}"/>
              </a:ext>
            </a:extLst>
          </p:cNvPr>
          <p:cNvSpPr txBox="1"/>
          <p:nvPr/>
        </p:nvSpPr>
        <p:spPr>
          <a:xfrm>
            <a:off x="-55418" y="2414145"/>
            <a:ext cx="7542415" cy="1815882"/>
          </a:xfrm>
          <a:prstGeom prst="rect">
            <a:avLst/>
          </a:prstGeom>
          <a:noFill/>
        </p:spPr>
        <p:txBody>
          <a:bodyPr wrap="square" rtlCol="0">
            <a:spAutoFit/>
          </a:bodyPr>
          <a:lstStyle/>
          <a:p>
            <a:pPr>
              <a:spcAft>
                <a:spcPts val="1200"/>
              </a:spcAft>
            </a:pPr>
            <a:r>
              <a:rPr lang="en-AU" sz="2800" dirty="0" smtClean="0">
                <a:sym typeface="Wingdings" panose="05000000000000000000" pitchFamily="2" charset="2"/>
              </a:rPr>
              <a:t>When a rocket launches, gases are pushed out the bottom of the rocket, which propels the rocket upwards.  Draw a diagram and label the forces involved in a rocket launching.</a:t>
            </a:r>
            <a:endParaRPr lang="en-AU" sz="2800" dirty="0">
              <a:sym typeface="Wingdings" panose="05000000000000000000" pitchFamily="2" charset="2"/>
            </a:endParaRPr>
          </a:p>
        </p:txBody>
      </p:sp>
      <p:pic>
        <p:nvPicPr>
          <p:cNvPr id="2" name="Picture 1"/>
          <p:cNvPicPr>
            <a:picLocks noChangeAspect="1"/>
          </p:cNvPicPr>
          <p:nvPr/>
        </p:nvPicPr>
        <p:blipFill rotWithShape="1">
          <a:blip r:embed="rId2"/>
          <a:srcRect l="19546" r="18855"/>
          <a:stretch/>
        </p:blipFill>
        <p:spPr>
          <a:xfrm>
            <a:off x="7486998" y="2594118"/>
            <a:ext cx="4449298" cy="3983924"/>
          </a:xfrm>
          <a:prstGeom prst="rect">
            <a:avLst/>
          </a:prstGeom>
        </p:spPr>
      </p:pic>
    </p:spTree>
    <p:extLst>
      <p:ext uri="{BB962C8B-B14F-4D97-AF65-F5344CB8AC3E}">
        <p14:creationId xmlns:p14="http://schemas.microsoft.com/office/powerpoint/2010/main" val="3113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895468"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
        <p:nvSpPr>
          <p:cNvPr id="3" name="TextBox 2"/>
          <p:cNvSpPr txBox="1"/>
          <p:nvPr/>
        </p:nvSpPr>
        <p:spPr>
          <a:xfrm>
            <a:off x="0" y="584775"/>
            <a:ext cx="11949545" cy="523220"/>
          </a:xfrm>
          <a:prstGeom prst="rect">
            <a:avLst/>
          </a:prstGeom>
          <a:noFill/>
        </p:spPr>
        <p:txBody>
          <a:bodyPr wrap="square" rtlCol="0">
            <a:spAutoFit/>
          </a:bodyPr>
          <a:lstStyle/>
          <a:p>
            <a:r>
              <a:rPr lang="en-AU" sz="2800" dirty="0" smtClean="0"/>
              <a:t>Complete the worksheet “Newton’s </a:t>
            </a:r>
            <a:r>
              <a:rPr lang="en-AU" sz="2800" dirty="0" smtClean="0"/>
              <a:t>3</a:t>
            </a:r>
            <a:r>
              <a:rPr lang="en-AU" sz="2800" baseline="30000" dirty="0" smtClean="0"/>
              <a:t>rd</a:t>
            </a:r>
            <a:r>
              <a:rPr lang="en-AU" sz="2800" dirty="0" smtClean="0"/>
              <a:t> Law </a:t>
            </a:r>
            <a:r>
              <a:rPr lang="en-AU" sz="2800" dirty="0" smtClean="0"/>
              <a:t>of Motion” on your device.</a:t>
            </a:r>
          </a:p>
        </p:txBody>
      </p:sp>
      <p:pic>
        <p:nvPicPr>
          <p:cNvPr id="2" name="JubilantDimwittedElephantseal-mob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32613" y="2112755"/>
            <a:ext cx="5644685" cy="3245694"/>
          </a:xfrm>
          <a:prstGeom prst="rect">
            <a:avLst/>
          </a:prstGeom>
        </p:spPr>
      </p:pic>
    </p:spTree>
    <p:extLst>
      <p:ext uri="{BB962C8B-B14F-4D97-AF65-F5344CB8AC3E}">
        <p14:creationId xmlns:p14="http://schemas.microsoft.com/office/powerpoint/2010/main" val="3639486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3480898528"/>
              </p:ext>
            </p:extLst>
          </p:nvPr>
        </p:nvGraphicFramePr>
        <p:xfrm>
          <a:off x="1243" y="830358"/>
          <a:ext cx="6205594" cy="1455404"/>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402942">
                <a:tc>
                  <a:txBody>
                    <a:bodyPr/>
                    <a:lstStyle/>
                    <a:p>
                      <a:r>
                        <a:rPr lang="en-AU" sz="2000" dirty="0" smtClean="0"/>
                        <a:t>Applying</a:t>
                      </a:r>
                      <a:r>
                        <a:rPr lang="en-AU" sz="2000" baseline="0" dirty="0" smtClean="0"/>
                        <a:t> Newton’s 1</a:t>
                      </a:r>
                      <a:r>
                        <a:rPr lang="en-AU" sz="2000" baseline="30000" dirty="0" smtClean="0"/>
                        <a:t>st</a:t>
                      </a:r>
                      <a:r>
                        <a:rPr lang="en-AU" sz="2000" baseline="0" dirty="0" smtClean="0"/>
                        <a:t> Law</a:t>
                      </a:r>
                      <a:endParaRPr lang="en-AU" sz="2000" dirty="0"/>
                    </a:p>
                  </a:txBody>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aseline="0" dirty="0" smtClean="0"/>
                        <a:t>Describe the motion of the object (at rest or moving)</a:t>
                      </a:r>
                    </a:p>
                    <a:p>
                      <a:pPr marL="457200" indent="-457200">
                        <a:buFont typeface="+mj-lt"/>
                        <a:buAutoNum type="arabicPeriod"/>
                      </a:pPr>
                      <a:r>
                        <a:rPr lang="en-AU" sz="2000" baseline="0" dirty="0" smtClean="0"/>
                        <a:t>Identify </a:t>
                      </a:r>
                      <a:r>
                        <a:rPr lang="en-AU" sz="2000" baseline="0" smtClean="0"/>
                        <a:t>any unbalanced force</a:t>
                      </a:r>
                      <a:r>
                        <a:rPr lang="en-AU" sz="2000" baseline="0" dirty="0" smtClean="0"/>
                        <a:t>.</a:t>
                      </a:r>
                    </a:p>
                    <a:p>
                      <a:pPr marL="457200" indent="-457200">
                        <a:buFont typeface="+mj-lt"/>
                        <a:buAutoNum type="arabicPeriod"/>
                      </a:pPr>
                      <a:r>
                        <a:rPr lang="en-AU" sz="2000" baseline="0" dirty="0" smtClean="0"/>
                        <a:t>Describe the change to the motion of the object.</a:t>
                      </a:r>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112458695"/>
              </p:ext>
            </p:extLst>
          </p:nvPr>
        </p:nvGraphicFramePr>
        <p:xfrm>
          <a:off x="6873766" y="187738"/>
          <a:ext cx="5108766" cy="1833880"/>
        </p:xfrm>
        <a:graphic>
          <a:graphicData uri="http://schemas.openxmlformats.org/drawingml/2006/table">
            <a:tbl>
              <a:tblPr firstRow="1" bandRow="1">
                <a:tableStyleId>{F5AB1C69-6EDB-4FF4-983F-18BD219EF322}</a:tableStyleId>
              </a:tblPr>
              <a:tblGrid>
                <a:gridCol w="5108766">
                  <a:extLst>
                    <a:ext uri="{9D8B030D-6E8A-4147-A177-3AD203B41FA5}">
                      <a16:colId xmlns="" xmlns:a16="http://schemas.microsoft.com/office/drawing/2014/main" val="20000"/>
                    </a:ext>
                  </a:extLst>
                </a:gridCol>
              </a:tblGrid>
              <a:tr h="370840">
                <a:tc>
                  <a:txBody>
                    <a:bodyPr/>
                    <a:lstStyle/>
                    <a:p>
                      <a:r>
                        <a:rPr lang="en-AU" dirty="0" smtClean="0"/>
                        <a:t>Reminder:</a:t>
                      </a:r>
                      <a:endParaRPr lang="en-AU"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An object at rest remains at rest until</a:t>
                      </a:r>
                      <a:r>
                        <a:rPr lang="en-AU" sz="1800" baseline="0" dirty="0" smtClean="0"/>
                        <a:t> </a:t>
                      </a:r>
                      <a:r>
                        <a:rPr lang="en-AU" sz="1800" dirty="0" smtClean="0"/>
                        <a:t>acted on by an unbalanced force.</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8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smtClean="0"/>
                        <a:t>An object in constant motion will remain in motion until acted on by an unbalanced force.</a:t>
                      </a:r>
                    </a:p>
                  </a:txBody>
                  <a:tcPr>
                    <a:solidFill>
                      <a:schemeClr val="bg1">
                        <a:lumMod val="95000"/>
                      </a:schemeClr>
                    </a:solidFill>
                  </a:tcPr>
                </a:tc>
                <a:extLst>
                  <a:ext uri="{0D108BD9-81ED-4DB2-BD59-A6C34878D82A}">
                    <a16:rowId xmlns="" xmlns:a16="http://schemas.microsoft.com/office/drawing/2014/main" val="10001"/>
                  </a:ext>
                </a:extLst>
              </a:tr>
            </a:tbl>
          </a:graphicData>
        </a:graphic>
      </p:graphicFrame>
      <p:sp>
        <p:nvSpPr>
          <p:cNvPr id="72" name="Title 1"/>
          <p:cNvSpPr txBox="1">
            <a:spLocks/>
          </p:cNvSpPr>
          <p:nvPr/>
        </p:nvSpPr>
        <p:spPr>
          <a:xfrm>
            <a:off x="6086421" y="2534906"/>
            <a:ext cx="6002577" cy="39226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spcAft>
                <a:spcPts val="1200"/>
              </a:spcAft>
              <a:buFont typeface="+mj-lt"/>
              <a:buAutoNum type="arabicPeriod"/>
            </a:pPr>
            <a:r>
              <a:rPr lang="en-AU" sz="2800" dirty="0" smtClean="0">
                <a:latin typeface="+mn-lt"/>
                <a:sym typeface="Wingdings" panose="05000000000000000000" pitchFamily="2" charset="2"/>
              </a:rPr>
              <a:t>The table cloth and glassware are in a state of rest.</a:t>
            </a:r>
          </a:p>
          <a:p>
            <a:pPr marL="514350" indent="-514350">
              <a:spcAft>
                <a:spcPts val="1200"/>
              </a:spcAft>
              <a:buFont typeface="+mj-lt"/>
              <a:buAutoNum type="arabicPeriod"/>
            </a:pPr>
            <a:r>
              <a:rPr lang="en-AU" sz="2800" dirty="0" smtClean="0">
                <a:latin typeface="+mn-lt"/>
                <a:sym typeface="Wingdings" panose="05000000000000000000" pitchFamily="2" charset="2"/>
              </a:rPr>
              <a:t>There an unbalanced force applied to the table cloth, but not the glassware.</a:t>
            </a:r>
          </a:p>
          <a:p>
            <a:pPr marL="514350" indent="-514350">
              <a:spcAft>
                <a:spcPts val="1200"/>
              </a:spcAft>
              <a:buFont typeface="+mj-lt"/>
              <a:buAutoNum type="arabicPeriod"/>
            </a:pPr>
            <a:r>
              <a:rPr lang="en-AU" sz="2800" dirty="0" smtClean="0">
                <a:latin typeface="+mn-lt"/>
                <a:sym typeface="Wingdings" panose="05000000000000000000" pitchFamily="2" charset="2"/>
              </a:rPr>
              <a:t>The table cloth will move from underneath the </a:t>
            </a:r>
            <a:r>
              <a:rPr lang="en-AU" sz="2800" dirty="0">
                <a:latin typeface="+mn-lt"/>
                <a:sym typeface="Wingdings" panose="05000000000000000000" pitchFamily="2" charset="2"/>
              </a:rPr>
              <a:t>glassware</a:t>
            </a:r>
            <a:r>
              <a:rPr lang="en-AU" sz="2800" dirty="0" smtClean="0">
                <a:latin typeface="+mn-lt"/>
                <a:sym typeface="Wingdings" panose="05000000000000000000" pitchFamily="2" charset="2"/>
              </a:rPr>
              <a:t>, while the </a:t>
            </a:r>
            <a:r>
              <a:rPr lang="en-AU" sz="2800" dirty="0">
                <a:latin typeface="+mn-lt"/>
                <a:sym typeface="Wingdings" panose="05000000000000000000" pitchFamily="2" charset="2"/>
              </a:rPr>
              <a:t>glassware </a:t>
            </a:r>
            <a:r>
              <a:rPr lang="en-AU" sz="2800" dirty="0" smtClean="0">
                <a:latin typeface="+mn-lt"/>
                <a:sym typeface="Wingdings" panose="05000000000000000000" pitchFamily="2" charset="2"/>
              </a:rPr>
              <a:t>remain at rest.</a:t>
            </a:r>
          </a:p>
        </p:txBody>
      </p:sp>
      <p:sp>
        <p:nvSpPr>
          <p:cNvPr id="10" name="Title 1"/>
          <p:cNvSpPr txBox="1">
            <a:spLocks/>
          </p:cNvSpPr>
          <p:nvPr/>
        </p:nvSpPr>
        <p:spPr>
          <a:xfrm>
            <a:off x="0" y="2534907"/>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1</a:t>
            </a:r>
            <a:r>
              <a:rPr lang="en-AU" sz="2800" baseline="30000" dirty="0" smtClean="0">
                <a:latin typeface="+mn-lt"/>
                <a:sym typeface="Wingdings" panose="05000000000000000000" pitchFamily="2" charset="2"/>
              </a:rPr>
              <a:t>st</a:t>
            </a:r>
            <a:r>
              <a:rPr lang="en-AU" sz="2800" dirty="0" smtClean="0">
                <a:latin typeface="+mn-lt"/>
                <a:sym typeface="Wingdings" panose="05000000000000000000" pitchFamily="2" charset="2"/>
              </a:rPr>
              <a:t> Law apply in the following situation?</a:t>
            </a:r>
          </a:p>
          <a:p>
            <a:pPr>
              <a:spcAft>
                <a:spcPts val="1200"/>
              </a:spcAft>
            </a:pPr>
            <a:r>
              <a:rPr lang="en-AU" sz="2800" dirty="0" smtClean="0">
                <a:latin typeface="+mn-lt"/>
                <a:sym typeface="Wingdings" panose="05000000000000000000" pitchFamily="2" charset="2"/>
              </a:rPr>
              <a:t>A table cloth is pulled out from underneath some glassware.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78" y="4199877"/>
            <a:ext cx="4532696" cy="2549642"/>
          </a:xfrm>
          <a:prstGeom prst="rect">
            <a:avLst/>
          </a:prstGeom>
        </p:spPr>
      </p:pic>
    </p:spTree>
    <p:extLst>
      <p:ext uri="{BB962C8B-B14F-4D97-AF65-F5344CB8AC3E}">
        <p14:creationId xmlns:p14="http://schemas.microsoft.com/office/powerpoint/2010/main" val="32115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sp>
        <p:nvSpPr>
          <p:cNvPr id="2" name="TextBox 1"/>
          <p:cNvSpPr txBox="1"/>
          <p:nvPr/>
        </p:nvSpPr>
        <p:spPr>
          <a:xfrm>
            <a:off x="0" y="732983"/>
            <a:ext cx="10069830" cy="5262979"/>
          </a:xfrm>
          <a:prstGeom prst="rect">
            <a:avLst/>
          </a:prstGeom>
          <a:noFill/>
        </p:spPr>
        <p:txBody>
          <a:bodyPr wrap="square" rtlCol="0">
            <a:spAutoFit/>
          </a:bodyPr>
          <a:lstStyle/>
          <a:p>
            <a:r>
              <a:rPr lang="en-AU" sz="2800" b="1" dirty="0" smtClean="0"/>
              <a:t>Newton’s 2</a:t>
            </a:r>
            <a:r>
              <a:rPr lang="en-AU" sz="2800" b="1" baseline="30000" dirty="0" smtClean="0"/>
              <a:t>nd</a:t>
            </a:r>
            <a:r>
              <a:rPr lang="en-AU" sz="2800" b="1" dirty="0" smtClean="0"/>
              <a:t> Law</a:t>
            </a:r>
          </a:p>
          <a:p>
            <a:pPr marL="457200" indent="-457200">
              <a:buFont typeface="Arial" panose="020B0604020202020204" pitchFamily="34" charset="0"/>
              <a:buChar char="•"/>
            </a:pPr>
            <a:r>
              <a:rPr lang="en-AU" sz="2800" dirty="0" smtClean="0"/>
              <a:t>Newton’s 2</a:t>
            </a:r>
            <a:r>
              <a:rPr lang="en-AU" sz="2800" baseline="30000" dirty="0" smtClean="0"/>
              <a:t>nd</a:t>
            </a:r>
            <a:r>
              <a:rPr lang="en-AU" sz="2800" dirty="0" smtClean="0"/>
              <a:t> Law states that the acceleration of an object is dependent of two variables:</a:t>
            </a:r>
          </a:p>
          <a:p>
            <a:pPr marL="914400" lvl="1" indent="-457200">
              <a:buFont typeface="Arial" panose="020B0604020202020204" pitchFamily="34" charset="0"/>
              <a:buChar char="•"/>
            </a:pPr>
            <a:r>
              <a:rPr lang="en-AU" sz="2800" dirty="0" smtClean="0"/>
              <a:t>The force acting upon the object</a:t>
            </a:r>
          </a:p>
          <a:p>
            <a:pPr marL="914400" lvl="1" indent="-457200">
              <a:buFont typeface="Arial" panose="020B0604020202020204" pitchFamily="34" charset="0"/>
              <a:buChar char="•"/>
            </a:pPr>
            <a:r>
              <a:rPr lang="en-AU" sz="2800" dirty="0" smtClean="0"/>
              <a:t>The mass of the object</a:t>
            </a:r>
          </a:p>
          <a:p>
            <a:pPr lvl="1"/>
            <a:endParaRPr lang="en-AU" sz="2800" dirty="0" smtClean="0"/>
          </a:p>
          <a:p>
            <a:pPr marL="457200" indent="-457200">
              <a:buFont typeface="Arial" panose="020B0604020202020204" pitchFamily="34" charset="0"/>
              <a:buChar char="•"/>
            </a:pPr>
            <a:r>
              <a:rPr lang="en-AU" sz="2800" dirty="0" smtClean="0"/>
              <a:t>The relationship between force, mass and acceleration can represented by the equation </a:t>
            </a:r>
          </a:p>
          <a:p>
            <a:pPr lvl="3"/>
            <a:r>
              <a:rPr lang="en-AU" sz="2800" dirty="0" err="1" smtClean="0"/>
              <a:t>F</a:t>
            </a:r>
            <a:r>
              <a:rPr lang="en-AU" sz="2800" baseline="-25000" dirty="0" err="1" smtClean="0"/>
              <a:t>net</a:t>
            </a:r>
            <a:r>
              <a:rPr lang="en-AU" sz="2800" dirty="0" smtClean="0"/>
              <a:t> = m x a</a:t>
            </a:r>
          </a:p>
          <a:p>
            <a:pPr marL="457200" indent="-457200">
              <a:buFont typeface="Arial" panose="020B0604020202020204" pitchFamily="34" charset="0"/>
              <a:buChar char="•"/>
            </a:pPr>
            <a:r>
              <a:rPr lang="en-AU" sz="2800" dirty="0" smtClean="0"/>
              <a:t>Where 	</a:t>
            </a:r>
            <a:r>
              <a:rPr lang="en-AU" sz="2800" dirty="0" err="1" smtClean="0"/>
              <a:t>F</a:t>
            </a:r>
            <a:r>
              <a:rPr lang="en-AU" sz="2800" baseline="-25000" dirty="0" err="1" smtClean="0"/>
              <a:t>net</a:t>
            </a:r>
            <a:r>
              <a:rPr lang="en-AU" sz="2800" dirty="0" smtClean="0"/>
              <a:t> = force in Newtons (N)</a:t>
            </a:r>
          </a:p>
          <a:p>
            <a:pPr lvl="3"/>
            <a:r>
              <a:rPr lang="en-AU" sz="2800" dirty="0" smtClean="0"/>
              <a:t>	m = mass in kilograms (kg)</a:t>
            </a:r>
          </a:p>
          <a:p>
            <a:pPr lvl="3"/>
            <a:r>
              <a:rPr lang="en-AU" sz="2800" dirty="0"/>
              <a:t>	</a:t>
            </a:r>
            <a:r>
              <a:rPr lang="en-AU" sz="2800" dirty="0" smtClean="0"/>
              <a:t>a = acceleration in metres per second per second (m/s</a:t>
            </a:r>
            <a:r>
              <a:rPr lang="en-AU" sz="2800" baseline="30000" dirty="0" smtClean="0"/>
              <a:t>2</a:t>
            </a:r>
            <a:r>
              <a:rPr lang="en-AU" sz="2800" dirty="0" smtClean="0"/>
              <a:t>)</a:t>
            </a:r>
          </a:p>
        </p:txBody>
      </p:sp>
      <p:graphicFrame>
        <p:nvGraphicFramePr>
          <p:cNvPr id="10" name="Table 9"/>
          <p:cNvGraphicFramePr>
            <a:graphicFrameLocks noGrp="1"/>
          </p:cNvGraphicFramePr>
          <p:nvPr>
            <p:extLst/>
          </p:nvPr>
        </p:nvGraphicFramePr>
        <p:xfrm>
          <a:off x="9523070" y="148208"/>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smtClean="0"/>
                        <a:t>What two variables does acceleration depend on?</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nvPr>
        </p:nvGraphicFramePr>
        <p:xfrm>
          <a:off x="9523067" y="1520276"/>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tc>
                <a:extLst>
                  <a:ext uri="{0D108BD9-81ED-4DB2-BD59-A6C34878D82A}">
                    <a16:rowId xmlns="" xmlns:a16="http://schemas.microsoft.com/office/drawing/2014/main" val="10000"/>
                  </a:ext>
                </a:extLst>
              </a:tr>
              <a:tr h="370840">
                <a:tc>
                  <a:txBody>
                    <a:bodyPr/>
                    <a:lstStyle/>
                    <a:p>
                      <a:r>
                        <a:rPr lang="en-AU" dirty="0" smtClean="0"/>
                        <a:t>What equation can be used to relate force, mass and acceleration?</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992163137"/>
              </p:ext>
            </p:extLst>
          </p:nvPr>
        </p:nvGraphicFramePr>
        <p:xfrm>
          <a:off x="9523068" y="2892344"/>
          <a:ext cx="2463077" cy="155448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tc>
                <a:extLst>
                  <a:ext uri="{0D108BD9-81ED-4DB2-BD59-A6C34878D82A}">
                    <a16:rowId xmlns="" xmlns:a16="http://schemas.microsoft.com/office/drawing/2014/main" val="10000"/>
                  </a:ext>
                </a:extLst>
              </a:tr>
              <a:tr h="370840">
                <a:tc>
                  <a:txBody>
                    <a:bodyPr/>
                    <a:lstStyle/>
                    <a:p>
                      <a:r>
                        <a:rPr lang="en-AU" dirty="0" smtClean="0"/>
                        <a:t>If a </a:t>
                      </a:r>
                      <a:r>
                        <a:rPr lang="en-AU" dirty="0" smtClean="0"/>
                        <a:t>10 </a:t>
                      </a:r>
                      <a:r>
                        <a:rPr lang="en-AU" dirty="0" smtClean="0"/>
                        <a:t>kg</a:t>
                      </a:r>
                      <a:r>
                        <a:rPr lang="en-AU" baseline="0" dirty="0" smtClean="0"/>
                        <a:t> mass is accelerated at </a:t>
                      </a:r>
                      <a:r>
                        <a:rPr lang="en-AU" baseline="0" dirty="0" smtClean="0"/>
                        <a:t>3 </a:t>
                      </a:r>
                      <a:r>
                        <a:rPr lang="en-AU" baseline="0" dirty="0" smtClean="0"/>
                        <a:t>m/s</a:t>
                      </a:r>
                      <a:r>
                        <a:rPr lang="en-AU" baseline="30000" dirty="0" smtClean="0"/>
                        <a:t>2</a:t>
                      </a:r>
                      <a:r>
                        <a:rPr lang="en-AU" baseline="0" dirty="0" smtClean="0"/>
                        <a:t>, what force, in Newtons, is required?</a:t>
                      </a:r>
                      <a:endParaRPr lang="en-AU"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73664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Daily Review</a:t>
            </a:r>
            <a:endParaRPr lang="en-AU" sz="3200" dirty="0"/>
          </a:p>
        </p:txBody>
      </p:sp>
      <p:graphicFrame>
        <p:nvGraphicFramePr>
          <p:cNvPr id="13" name="Table 12"/>
          <p:cNvGraphicFramePr>
            <a:graphicFrameLocks noGrp="1"/>
          </p:cNvGraphicFramePr>
          <p:nvPr>
            <p:extLst/>
          </p:nvPr>
        </p:nvGraphicFramePr>
        <p:xfrm>
          <a:off x="1243" y="830358"/>
          <a:ext cx="6205594" cy="1242487"/>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323991">
                <a:tc>
                  <a:txBody>
                    <a:bodyPr/>
                    <a:lstStyle/>
                    <a:p>
                      <a:r>
                        <a:rPr lang="en-AU" sz="2000" dirty="0" smtClean="0"/>
                        <a:t>Comparing</a:t>
                      </a:r>
                      <a:r>
                        <a:rPr lang="en-AU" sz="2000" baseline="0" dirty="0" smtClean="0"/>
                        <a:t> Acceleration Using Newton’s 2</a:t>
                      </a:r>
                      <a:r>
                        <a:rPr lang="en-AU" sz="2000" baseline="30000" dirty="0" smtClean="0"/>
                        <a:t>nd</a:t>
                      </a:r>
                      <a:r>
                        <a:rPr lang="en-AU" sz="2000" baseline="0" dirty="0" smtClean="0"/>
                        <a:t> Law</a:t>
                      </a:r>
                      <a:endParaRPr lang="en-AU" sz="2000" dirty="0"/>
                    </a:p>
                  </a:txBody>
                  <a:tcPr/>
                </a:tc>
                <a:extLst>
                  <a:ext uri="{0D108BD9-81ED-4DB2-BD59-A6C34878D82A}">
                    <a16:rowId xmlns="" xmlns:a16="http://schemas.microsoft.com/office/drawing/2014/main" val="10000"/>
                  </a:ext>
                </a:extLst>
              </a:tr>
              <a:tr h="846247">
                <a:tc>
                  <a:txBody>
                    <a:bodyPr/>
                    <a:lstStyle/>
                    <a:p>
                      <a:pPr marL="457200" indent="-457200">
                        <a:buFont typeface="+mj-lt"/>
                        <a:buAutoNum type="arabicPeriod"/>
                      </a:pPr>
                      <a:r>
                        <a:rPr lang="en-AU" sz="2000" baseline="0" dirty="0" smtClean="0"/>
                        <a:t>Identify whether the mass or force is changing.</a:t>
                      </a:r>
                    </a:p>
                    <a:p>
                      <a:pPr marL="457200" indent="-457200">
                        <a:buFont typeface="+mj-lt"/>
                        <a:buAutoNum type="arabicPeriod"/>
                      </a:pPr>
                      <a:r>
                        <a:rPr lang="en-AU" sz="2000" baseline="0" dirty="0" smtClean="0"/>
                        <a:t>Describe the acceleration of the objects.</a:t>
                      </a:r>
                    </a:p>
                  </a:txBody>
                  <a:tcPr/>
                </a:tc>
                <a:extLst>
                  <a:ext uri="{0D108BD9-81ED-4DB2-BD59-A6C34878D82A}">
                    <a16:rowId xmlns="" xmlns:a16="http://schemas.microsoft.com/office/drawing/2014/main" val="10001"/>
                  </a:ext>
                </a:extLst>
              </a:tr>
            </a:tbl>
          </a:graphicData>
        </a:graphic>
      </p:graphicFrame>
      <p:sp>
        <p:nvSpPr>
          <p:cNvPr id="72" name="Title 1"/>
          <p:cNvSpPr txBox="1">
            <a:spLocks/>
          </p:cNvSpPr>
          <p:nvPr/>
        </p:nvSpPr>
        <p:spPr>
          <a:xfrm>
            <a:off x="6086422" y="2170220"/>
            <a:ext cx="6002577" cy="3172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spcAft>
                <a:spcPts val="1200"/>
              </a:spcAft>
              <a:buFont typeface="+mj-lt"/>
              <a:buAutoNum type="arabicPeriod"/>
            </a:pPr>
            <a:r>
              <a:rPr lang="en-AU" sz="2800" dirty="0" smtClean="0">
                <a:latin typeface="+mn-lt"/>
                <a:sym typeface="Wingdings" panose="05000000000000000000" pitchFamily="2" charset="2"/>
              </a:rPr>
              <a:t>The force acting on the object is changing.</a:t>
            </a:r>
          </a:p>
          <a:p>
            <a:pPr marL="514350" indent="-514350">
              <a:spcAft>
                <a:spcPts val="1200"/>
              </a:spcAft>
              <a:buFont typeface="+mj-lt"/>
              <a:buAutoNum type="arabicPeriod"/>
            </a:pPr>
            <a:r>
              <a:rPr lang="en-AU" sz="2800" dirty="0" smtClean="0">
                <a:latin typeface="+mn-lt"/>
                <a:sym typeface="Wingdings" panose="05000000000000000000" pitchFamily="2" charset="2"/>
              </a:rPr>
              <a:t>The trolley </a:t>
            </a:r>
            <a:r>
              <a:rPr lang="en-AU" sz="2800" dirty="0" smtClean="0">
                <a:latin typeface="+mn-lt"/>
                <a:sym typeface="Wingdings" panose="05000000000000000000" pitchFamily="2" charset="2"/>
              </a:rPr>
              <a:t>will accelerate </a:t>
            </a:r>
            <a:r>
              <a:rPr lang="en-AU" sz="2800" dirty="0" smtClean="0">
                <a:latin typeface="+mn-lt"/>
                <a:sym typeface="Wingdings" panose="05000000000000000000" pitchFamily="2" charset="2"/>
              </a:rPr>
              <a:t>at a higher rate when pulled with more force.</a:t>
            </a:r>
          </a:p>
        </p:txBody>
      </p:sp>
      <p:sp>
        <p:nvSpPr>
          <p:cNvPr id="10" name="Title 1"/>
          <p:cNvSpPr txBox="1">
            <a:spLocks/>
          </p:cNvSpPr>
          <p:nvPr/>
        </p:nvSpPr>
        <p:spPr>
          <a:xfrm>
            <a:off x="0" y="2170220"/>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2</a:t>
            </a:r>
            <a:r>
              <a:rPr lang="en-AU" sz="2800" baseline="30000" dirty="0" smtClean="0">
                <a:latin typeface="+mn-lt"/>
                <a:sym typeface="Wingdings" panose="05000000000000000000" pitchFamily="2" charset="2"/>
              </a:rPr>
              <a:t>nd</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dirty="0" smtClean="0">
                <a:latin typeface="+mn-lt"/>
                <a:sym typeface="Wingdings" panose="05000000000000000000" pitchFamily="2" charset="2"/>
              </a:rPr>
              <a:t>A person pulls a single trolley along the ground.  Two people pull the trolley together.</a:t>
            </a:r>
          </a:p>
        </p:txBody>
      </p:sp>
      <p:pic>
        <p:nvPicPr>
          <p:cNvPr id="7" name="Picture 6"/>
          <p:cNvPicPr>
            <a:picLocks noChangeAspect="1"/>
          </p:cNvPicPr>
          <p:nvPr/>
        </p:nvPicPr>
        <p:blipFill rotWithShape="1">
          <a:blip r:embed="rId3"/>
          <a:srcRect l="4935" t="3013" r="3574" b="75115"/>
          <a:stretch/>
        </p:blipFill>
        <p:spPr>
          <a:xfrm>
            <a:off x="803564" y="4838833"/>
            <a:ext cx="4804804" cy="1527759"/>
          </a:xfrm>
          <a:prstGeom prst="rect">
            <a:avLst/>
          </a:prstGeom>
        </p:spPr>
      </p:pic>
      <p:pic>
        <p:nvPicPr>
          <p:cNvPr id="8" name="Picture 7"/>
          <p:cNvPicPr>
            <a:picLocks noChangeAspect="1"/>
          </p:cNvPicPr>
          <p:nvPr/>
        </p:nvPicPr>
        <p:blipFill rotWithShape="1">
          <a:blip r:embed="rId3"/>
          <a:srcRect l="5080" t="32213" r="3865" b="45149"/>
          <a:stretch/>
        </p:blipFill>
        <p:spPr>
          <a:xfrm>
            <a:off x="6206837" y="4838833"/>
            <a:ext cx="4781888" cy="1581232"/>
          </a:xfrm>
          <a:prstGeom prst="rect">
            <a:avLst/>
          </a:prstGeom>
        </p:spPr>
      </p:pic>
    </p:spTree>
    <p:extLst>
      <p:ext uri="{BB962C8B-B14F-4D97-AF65-F5344CB8AC3E}">
        <p14:creationId xmlns:p14="http://schemas.microsoft.com/office/powerpoint/2010/main" val="27566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Daily Review</a:t>
            </a:r>
            <a:endParaRPr lang="en-AU" sz="3200" dirty="0"/>
          </a:p>
        </p:txBody>
      </p:sp>
      <p:graphicFrame>
        <p:nvGraphicFramePr>
          <p:cNvPr id="13" name="Table 12"/>
          <p:cNvGraphicFramePr>
            <a:graphicFrameLocks noGrp="1"/>
          </p:cNvGraphicFramePr>
          <p:nvPr>
            <p:extLst/>
          </p:nvPr>
        </p:nvGraphicFramePr>
        <p:xfrm>
          <a:off x="1243" y="830358"/>
          <a:ext cx="6205594" cy="1242487"/>
        </p:xfrm>
        <a:graphic>
          <a:graphicData uri="http://schemas.openxmlformats.org/drawingml/2006/table">
            <a:tbl>
              <a:tblPr firstRow="1" bandRow="1">
                <a:tableStyleId>{00A15C55-8517-42AA-B614-E9B94910E393}</a:tableStyleId>
              </a:tblPr>
              <a:tblGrid>
                <a:gridCol w="6205594">
                  <a:extLst>
                    <a:ext uri="{9D8B030D-6E8A-4147-A177-3AD203B41FA5}">
                      <a16:colId xmlns="" xmlns:a16="http://schemas.microsoft.com/office/drawing/2014/main" val="20000"/>
                    </a:ext>
                  </a:extLst>
                </a:gridCol>
              </a:tblGrid>
              <a:tr h="323991">
                <a:tc>
                  <a:txBody>
                    <a:bodyPr/>
                    <a:lstStyle/>
                    <a:p>
                      <a:r>
                        <a:rPr lang="en-AU" sz="2000" dirty="0" smtClean="0"/>
                        <a:t>Comparing</a:t>
                      </a:r>
                      <a:r>
                        <a:rPr lang="en-AU" sz="2000" baseline="0" dirty="0" smtClean="0"/>
                        <a:t> Acceleration Using Newton’s 2</a:t>
                      </a:r>
                      <a:r>
                        <a:rPr lang="en-AU" sz="2000" baseline="30000" dirty="0" smtClean="0"/>
                        <a:t>nd</a:t>
                      </a:r>
                      <a:r>
                        <a:rPr lang="en-AU" sz="2000" baseline="0" dirty="0" smtClean="0"/>
                        <a:t> Law</a:t>
                      </a:r>
                      <a:endParaRPr lang="en-AU" sz="2000" dirty="0"/>
                    </a:p>
                  </a:txBody>
                  <a:tcPr/>
                </a:tc>
                <a:extLst>
                  <a:ext uri="{0D108BD9-81ED-4DB2-BD59-A6C34878D82A}">
                    <a16:rowId xmlns="" xmlns:a16="http://schemas.microsoft.com/office/drawing/2014/main" val="10000"/>
                  </a:ext>
                </a:extLst>
              </a:tr>
              <a:tr h="846247">
                <a:tc>
                  <a:txBody>
                    <a:bodyPr/>
                    <a:lstStyle/>
                    <a:p>
                      <a:pPr marL="457200" indent="-457200">
                        <a:buFont typeface="+mj-lt"/>
                        <a:buAutoNum type="arabicPeriod"/>
                      </a:pPr>
                      <a:r>
                        <a:rPr lang="en-AU" sz="2000" baseline="0" dirty="0" smtClean="0"/>
                        <a:t>Identify whether the mass or force is changing.</a:t>
                      </a:r>
                    </a:p>
                    <a:p>
                      <a:pPr marL="457200" indent="-457200">
                        <a:buFont typeface="+mj-lt"/>
                        <a:buAutoNum type="arabicPeriod"/>
                      </a:pPr>
                      <a:r>
                        <a:rPr lang="en-AU" sz="2000" baseline="0" dirty="0" smtClean="0"/>
                        <a:t>Describe the acceleration of the objects.</a:t>
                      </a:r>
                    </a:p>
                  </a:txBody>
                  <a:tcPr/>
                </a:tc>
                <a:extLst>
                  <a:ext uri="{0D108BD9-81ED-4DB2-BD59-A6C34878D82A}">
                    <a16:rowId xmlns="" xmlns:a16="http://schemas.microsoft.com/office/drawing/2014/main" val="10001"/>
                  </a:ext>
                </a:extLst>
              </a:tr>
            </a:tbl>
          </a:graphicData>
        </a:graphic>
      </p:graphicFrame>
      <p:sp>
        <p:nvSpPr>
          <p:cNvPr id="72" name="Title 1"/>
          <p:cNvSpPr txBox="1">
            <a:spLocks/>
          </p:cNvSpPr>
          <p:nvPr/>
        </p:nvSpPr>
        <p:spPr>
          <a:xfrm>
            <a:off x="6086422" y="2170220"/>
            <a:ext cx="6002577" cy="3172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spcAft>
                <a:spcPts val="1200"/>
              </a:spcAft>
              <a:buFont typeface="+mj-lt"/>
              <a:buAutoNum type="arabicPeriod"/>
            </a:pPr>
            <a:r>
              <a:rPr lang="en-AU" sz="2800" dirty="0" smtClean="0">
                <a:latin typeface="+mn-lt"/>
                <a:sym typeface="Wingdings" panose="05000000000000000000" pitchFamily="2" charset="2"/>
              </a:rPr>
              <a:t>The mass of the object is changing.</a:t>
            </a:r>
          </a:p>
          <a:p>
            <a:pPr marL="514350" indent="-514350">
              <a:spcAft>
                <a:spcPts val="1200"/>
              </a:spcAft>
              <a:buFont typeface="+mj-lt"/>
              <a:buAutoNum type="arabicPeriod"/>
            </a:pPr>
            <a:r>
              <a:rPr lang="en-AU" sz="2800" dirty="0" smtClean="0">
                <a:latin typeface="+mn-lt"/>
                <a:sym typeface="Wingdings" panose="05000000000000000000" pitchFamily="2" charset="2"/>
              </a:rPr>
              <a:t>The empty truck with less mass decelerates at a higher rate than the loaded truck.</a:t>
            </a:r>
          </a:p>
        </p:txBody>
      </p:sp>
      <p:sp>
        <p:nvSpPr>
          <p:cNvPr id="10" name="Title 1"/>
          <p:cNvSpPr txBox="1">
            <a:spLocks/>
          </p:cNvSpPr>
          <p:nvPr/>
        </p:nvSpPr>
        <p:spPr>
          <a:xfrm>
            <a:off x="0" y="2170220"/>
            <a:ext cx="5666346" cy="30460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sym typeface="Wingdings" panose="05000000000000000000" pitchFamily="2" charset="2"/>
              </a:rPr>
              <a:t>How does Newton’s 2</a:t>
            </a:r>
            <a:r>
              <a:rPr lang="en-AU" sz="2800" baseline="30000" dirty="0" smtClean="0">
                <a:latin typeface="+mn-lt"/>
                <a:sym typeface="Wingdings" panose="05000000000000000000" pitchFamily="2" charset="2"/>
              </a:rPr>
              <a:t>nd</a:t>
            </a:r>
            <a:r>
              <a:rPr lang="en-AU" sz="2800" dirty="0" smtClean="0">
                <a:latin typeface="+mn-lt"/>
                <a:sym typeface="Wingdings" panose="05000000000000000000" pitchFamily="2" charset="2"/>
              </a:rPr>
              <a:t> Law apply in the following situation?</a:t>
            </a:r>
          </a:p>
          <a:p>
            <a:pPr>
              <a:spcAft>
                <a:spcPts val="1200"/>
              </a:spcAft>
            </a:pPr>
            <a:endParaRPr lang="en-AU" sz="2800" dirty="0">
              <a:latin typeface="+mn-lt"/>
              <a:sym typeface="Wingdings" panose="05000000000000000000" pitchFamily="2" charset="2"/>
            </a:endParaRPr>
          </a:p>
          <a:p>
            <a:pPr>
              <a:spcAft>
                <a:spcPts val="1200"/>
              </a:spcAft>
            </a:pPr>
            <a:r>
              <a:rPr lang="en-AU" sz="2800" dirty="0" smtClean="0">
                <a:latin typeface="+mn-lt"/>
                <a:sym typeface="Wingdings" panose="05000000000000000000" pitchFamily="2" charset="2"/>
              </a:rPr>
              <a:t>The mass of a truck is reduced by removing the load.  Which truck has a higher deceleration?</a:t>
            </a:r>
          </a:p>
        </p:txBody>
      </p:sp>
      <p:pic>
        <p:nvPicPr>
          <p:cNvPr id="8" name="Picture 7"/>
          <p:cNvPicPr>
            <a:picLocks noChangeAspect="1"/>
          </p:cNvPicPr>
          <p:nvPr/>
        </p:nvPicPr>
        <p:blipFill rotWithShape="1">
          <a:blip r:embed="rId3"/>
          <a:srcRect b="56525"/>
          <a:stretch/>
        </p:blipFill>
        <p:spPr>
          <a:xfrm>
            <a:off x="8656149" y="5104015"/>
            <a:ext cx="3225064" cy="1632699"/>
          </a:xfrm>
          <a:prstGeom prst="rect">
            <a:avLst/>
          </a:prstGeom>
        </p:spPr>
      </p:pic>
      <p:pic>
        <p:nvPicPr>
          <p:cNvPr id="11" name="Picture 10"/>
          <p:cNvPicPr>
            <a:picLocks noChangeAspect="1"/>
          </p:cNvPicPr>
          <p:nvPr/>
        </p:nvPicPr>
        <p:blipFill rotWithShape="1">
          <a:blip r:embed="rId3"/>
          <a:srcRect t="56018"/>
          <a:stretch/>
        </p:blipFill>
        <p:spPr>
          <a:xfrm>
            <a:off x="5223300" y="5104015"/>
            <a:ext cx="3225064" cy="1651706"/>
          </a:xfrm>
          <a:prstGeom prst="rect">
            <a:avLst/>
          </a:prstGeom>
        </p:spPr>
      </p:pic>
    </p:spTree>
    <p:extLst>
      <p:ext uri="{BB962C8B-B14F-4D97-AF65-F5344CB8AC3E}">
        <p14:creationId xmlns:p14="http://schemas.microsoft.com/office/powerpoint/2010/main" val="401405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chemeClr val="accent4"/>
            </a:solidFill>
          </a:ln>
        </p:spPr>
        <p:txBody>
          <a:bodyPr anchor="ctr"/>
          <a:lstStyle/>
          <a:p>
            <a:r>
              <a:rPr lang="en-AU" smtClean="0"/>
              <a:t>Newton’s 3</a:t>
            </a:r>
            <a:r>
              <a:rPr lang="en-AU" baseline="30000" smtClean="0"/>
              <a:t>rd</a:t>
            </a:r>
            <a:r>
              <a:rPr lang="en-AU" smtClean="0"/>
              <a:t> Law </a:t>
            </a:r>
            <a:r>
              <a:rPr lang="en-AU" dirty="0" smtClean="0"/>
              <a:t>of Motion</a:t>
            </a:r>
            <a:br>
              <a:rPr lang="en-AU" dirty="0" smtClean="0"/>
            </a:br>
            <a:r>
              <a:rPr lang="en-AU" sz="4000" dirty="0" smtClean="0"/>
              <a:t>Year 10 Physics</a:t>
            </a:r>
            <a:endParaRPr lang="en-AU" dirty="0"/>
          </a:p>
        </p:txBody>
      </p:sp>
    </p:spTree>
    <p:extLst>
      <p:ext uri="{BB962C8B-B14F-4D97-AF65-F5344CB8AC3E}">
        <p14:creationId xmlns:p14="http://schemas.microsoft.com/office/powerpoint/2010/main" val="3582847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590904"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Objectives</a:t>
            </a:r>
          </a:p>
        </p:txBody>
      </p:sp>
      <p:sp>
        <p:nvSpPr>
          <p:cNvPr id="9" name="TextBox 8"/>
          <p:cNvSpPr txBox="1"/>
          <p:nvPr/>
        </p:nvSpPr>
        <p:spPr>
          <a:xfrm>
            <a:off x="0" y="2623210"/>
            <a:ext cx="4498548"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Activate Prior Knowledge</a:t>
            </a:r>
          </a:p>
        </p:txBody>
      </p:sp>
      <p:graphicFrame>
        <p:nvGraphicFramePr>
          <p:cNvPr id="11" name="Table 10"/>
          <p:cNvGraphicFramePr>
            <a:graphicFrameLocks noGrp="1"/>
          </p:cNvGraphicFramePr>
          <p:nvPr>
            <p:extLst>
              <p:ext uri="{D42A27DB-BD31-4B8C-83A1-F6EECF244321}">
                <p14:modId xmlns:p14="http://schemas.microsoft.com/office/powerpoint/2010/main" val="3019746404"/>
              </p:ext>
            </p:extLst>
          </p:nvPr>
        </p:nvGraphicFramePr>
        <p:xfrm>
          <a:off x="9328245" y="244761"/>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a:t>
                      </a:r>
                    </a:p>
                  </a:txBody>
                  <a:tcPr/>
                </a:tc>
                <a:extLst>
                  <a:ext uri="{0D108BD9-81ED-4DB2-BD59-A6C34878D82A}">
                    <a16:rowId xmlns="" xmlns:a16="http://schemas.microsoft.com/office/drawing/2014/main" val="10000"/>
                  </a:ext>
                </a:extLst>
              </a:tr>
              <a:tr h="370840">
                <a:tc>
                  <a:txBody>
                    <a:bodyPr/>
                    <a:lstStyle/>
                    <a:p>
                      <a:r>
                        <a:rPr lang="en-AU" dirty="0"/>
                        <a:t>What are we going to learn?</a:t>
                      </a:r>
                    </a:p>
                  </a:txBody>
                  <a:tcPr/>
                </a:tc>
                <a:extLst>
                  <a:ext uri="{0D108BD9-81ED-4DB2-BD59-A6C34878D82A}">
                    <a16:rowId xmlns="" xmlns:a16="http://schemas.microsoft.com/office/drawing/2014/main" val="10001"/>
                  </a:ext>
                </a:extLst>
              </a:tr>
            </a:tbl>
          </a:graphicData>
        </a:graphic>
      </p:graphicFrame>
      <p:sp>
        <p:nvSpPr>
          <p:cNvPr id="5" name="TextBox 4"/>
          <p:cNvSpPr txBox="1"/>
          <p:nvPr/>
        </p:nvSpPr>
        <p:spPr>
          <a:xfrm>
            <a:off x="0" y="732983"/>
            <a:ext cx="7506586" cy="954107"/>
          </a:xfrm>
          <a:prstGeom prst="rect">
            <a:avLst/>
          </a:prstGeom>
          <a:noFill/>
        </p:spPr>
        <p:txBody>
          <a:bodyPr wrap="square" rtlCol="0">
            <a:spAutoFit/>
          </a:bodyPr>
          <a:lstStyle/>
          <a:p>
            <a:pPr marL="514350" indent="-514350">
              <a:buFont typeface="+mj-lt"/>
              <a:buAutoNum type="arabicPeriod"/>
            </a:pPr>
            <a:r>
              <a:rPr lang="en-AU" sz="2800" smtClean="0"/>
              <a:t>Describe Newton’s 3</a:t>
            </a:r>
            <a:r>
              <a:rPr lang="en-AU" sz="2800" baseline="30000" smtClean="0"/>
              <a:t>rd</a:t>
            </a:r>
            <a:r>
              <a:rPr lang="en-AU" sz="2800" smtClean="0"/>
              <a:t> Law </a:t>
            </a:r>
            <a:r>
              <a:rPr lang="en-AU" sz="2800" dirty="0" smtClean="0"/>
              <a:t>of Motion.</a:t>
            </a:r>
          </a:p>
          <a:p>
            <a:pPr marL="514350" indent="-514350">
              <a:buFont typeface="+mj-lt"/>
              <a:buAutoNum type="arabicPeriod"/>
            </a:pPr>
            <a:r>
              <a:rPr lang="en-AU" sz="2800" dirty="0" smtClean="0"/>
              <a:t>Apply </a:t>
            </a:r>
            <a:r>
              <a:rPr lang="en-AU" sz="2800" smtClean="0"/>
              <a:t>Newton’s 3</a:t>
            </a:r>
            <a:r>
              <a:rPr lang="en-AU" sz="2800" baseline="30000" smtClean="0"/>
              <a:t>rd</a:t>
            </a:r>
            <a:r>
              <a:rPr lang="en-AU" sz="2800" smtClean="0"/>
              <a:t> Law </a:t>
            </a:r>
            <a:r>
              <a:rPr lang="en-AU" sz="2800" dirty="0" smtClean="0"/>
              <a:t>to various situations.</a:t>
            </a:r>
          </a:p>
        </p:txBody>
      </p:sp>
      <p:sp>
        <p:nvSpPr>
          <p:cNvPr id="18" name="Rectangle 17"/>
          <p:cNvSpPr/>
          <p:nvPr/>
        </p:nvSpPr>
        <p:spPr>
          <a:xfrm>
            <a:off x="-1" y="3207985"/>
            <a:ext cx="7612913" cy="2246769"/>
          </a:xfrm>
          <a:prstGeom prst="rect">
            <a:avLst/>
          </a:prstGeom>
        </p:spPr>
        <p:txBody>
          <a:bodyPr wrap="square">
            <a:spAutoFit/>
          </a:bodyPr>
          <a:lstStyle/>
          <a:p>
            <a:r>
              <a:rPr lang="en-AU" sz="2800" smtClean="0"/>
              <a:t>What happens to a balloon when you blow it up and then release it without tying it?</a:t>
            </a:r>
          </a:p>
          <a:p>
            <a:endParaRPr lang="en-AU" sz="2800"/>
          </a:p>
          <a:p>
            <a:r>
              <a:rPr lang="en-AU" sz="2800" smtClean="0"/>
              <a:t>What would happen if you blew the balloon up to a large volume compared to a small volume?</a:t>
            </a:r>
            <a:endParaRPr lang="en-AU" sz="2800" dirty="0" smtClean="0"/>
          </a:p>
        </p:txBody>
      </p:sp>
      <p:pic>
        <p:nvPicPr>
          <p:cNvPr id="3" name="Picture 2"/>
          <p:cNvPicPr>
            <a:picLocks noChangeAspect="1"/>
          </p:cNvPicPr>
          <p:nvPr/>
        </p:nvPicPr>
        <p:blipFill rotWithShape="1">
          <a:blip r:embed="rId3"/>
          <a:srcRect r="24360"/>
          <a:stretch/>
        </p:blipFill>
        <p:spPr>
          <a:xfrm>
            <a:off x="8315401" y="3207985"/>
            <a:ext cx="3618808" cy="2679184"/>
          </a:xfrm>
          <a:prstGeom prst="rect">
            <a:avLst/>
          </a:prstGeom>
        </p:spPr>
      </p:pic>
    </p:spTree>
    <p:extLst>
      <p:ext uri="{BB962C8B-B14F-4D97-AF65-F5344CB8AC3E}">
        <p14:creationId xmlns:p14="http://schemas.microsoft.com/office/powerpoint/2010/main" val="1981046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76509" cy="4401205"/>
          </a:xfrm>
          <a:prstGeom prst="rect">
            <a:avLst/>
          </a:prstGeom>
          <a:noFill/>
        </p:spPr>
        <p:txBody>
          <a:bodyPr wrap="square" rtlCol="0">
            <a:spAutoFit/>
          </a:bodyPr>
          <a:lstStyle/>
          <a:p>
            <a:r>
              <a:rPr lang="en-AU" sz="2800" b="1" dirty="0" smtClean="0"/>
              <a:t>Action-Reaction Forces</a:t>
            </a:r>
          </a:p>
          <a:p>
            <a:pPr marL="457200" indent="-457200">
              <a:buFont typeface="Arial" panose="020B0604020202020204" pitchFamily="34" charset="0"/>
              <a:buChar char="•"/>
            </a:pPr>
            <a:r>
              <a:rPr lang="en-AU" sz="2800" dirty="0" smtClean="0"/>
              <a:t>Isaac Newton realised that forces always occur in pairs.</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If </a:t>
            </a:r>
            <a:r>
              <a:rPr lang="en-AU" sz="2800" dirty="0" smtClean="0"/>
              <a:t>a tennis ball is hit by a racquet, the racquet applies a force to the ball and the ball accelerates forward.</a:t>
            </a:r>
          </a:p>
          <a:p>
            <a:pPr marL="457200" indent="-457200">
              <a:buFont typeface="Arial" panose="020B0604020202020204" pitchFamily="34" charset="0"/>
              <a:buChar char="•"/>
            </a:pPr>
            <a:r>
              <a:rPr lang="en-AU" sz="2800" dirty="0" smtClean="0"/>
              <a:t>This is called an action force.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smtClean="0"/>
              <a:t>However, the ball also exerts a force back onto the racquet, which you can feel as you hit the ball.</a:t>
            </a:r>
          </a:p>
          <a:p>
            <a:pPr marL="457200" indent="-457200">
              <a:buFont typeface="Arial" panose="020B0604020202020204" pitchFamily="34" charset="0"/>
              <a:buChar char="•"/>
            </a:pPr>
            <a:r>
              <a:rPr lang="en-AU" sz="2800" dirty="0" smtClean="0"/>
              <a:t>This is called a reaction force.</a:t>
            </a:r>
          </a:p>
        </p:txBody>
      </p:sp>
      <p:graphicFrame>
        <p:nvGraphicFramePr>
          <p:cNvPr id="10" name="Table 9"/>
          <p:cNvGraphicFramePr>
            <a:graphicFrameLocks noGrp="1"/>
          </p:cNvGraphicFramePr>
          <p:nvPr>
            <p:extLst>
              <p:ext uri="{D42A27DB-BD31-4B8C-83A1-F6EECF244321}">
                <p14:modId xmlns:p14="http://schemas.microsoft.com/office/powerpoint/2010/main" val="564011919"/>
              </p:ext>
            </p:extLst>
          </p:nvPr>
        </p:nvGraphicFramePr>
        <p:xfrm>
          <a:off x="9523070" y="148208"/>
          <a:ext cx="2463077" cy="210312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smtClean="0"/>
                        <a:t>When</a:t>
                      </a:r>
                      <a:r>
                        <a:rPr lang="en-AU" baseline="0" dirty="0" smtClean="0"/>
                        <a:t> the air is let out of a balloon, the balloon is pushed forward.</a:t>
                      </a:r>
                    </a:p>
                    <a:p>
                      <a:endParaRPr lang="en-AU" baseline="0" dirty="0" smtClean="0"/>
                    </a:p>
                    <a:p>
                      <a:r>
                        <a:rPr lang="en-AU" baseline="0" dirty="0" smtClean="0"/>
                        <a:t>In this situation, what is the </a:t>
                      </a:r>
                      <a:r>
                        <a:rPr lang="en-AU" b="1" baseline="0" dirty="0" smtClean="0"/>
                        <a:t>action</a:t>
                      </a:r>
                      <a:r>
                        <a:rPr lang="en-AU" baseline="0" dirty="0" smtClean="0"/>
                        <a:t> force?</a:t>
                      </a:r>
                    </a:p>
                  </a:txBody>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8887543"/>
              </p:ext>
            </p:extLst>
          </p:nvPr>
        </p:nvGraphicFramePr>
        <p:xfrm>
          <a:off x="9523069" y="2473468"/>
          <a:ext cx="2463077" cy="210312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tc>
                <a:extLst>
                  <a:ext uri="{0D108BD9-81ED-4DB2-BD59-A6C34878D82A}">
                    <a16:rowId xmlns="" xmlns:a16="http://schemas.microsoft.com/office/drawing/2014/main" val="10000"/>
                  </a:ext>
                </a:extLst>
              </a:tr>
              <a:tr h="370840">
                <a:tc>
                  <a:txBody>
                    <a:bodyPr/>
                    <a:lstStyle/>
                    <a:p>
                      <a:r>
                        <a:rPr lang="en-AU" dirty="0" smtClean="0"/>
                        <a:t>When</a:t>
                      </a:r>
                      <a:r>
                        <a:rPr lang="en-AU" baseline="0" dirty="0" smtClean="0"/>
                        <a:t> the air is let out of a balloon, the balloon is pushed forward.</a:t>
                      </a:r>
                    </a:p>
                    <a:p>
                      <a:endParaRPr lang="en-AU" baseline="0" dirty="0" smtClean="0"/>
                    </a:p>
                    <a:p>
                      <a:r>
                        <a:rPr lang="en-AU" baseline="0" dirty="0" smtClean="0"/>
                        <a:t>In this situation, what is the </a:t>
                      </a:r>
                      <a:r>
                        <a:rPr lang="en-AU" b="1" baseline="0" dirty="0" smtClean="0"/>
                        <a:t>reaction</a:t>
                      </a:r>
                      <a:r>
                        <a:rPr lang="en-AU" baseline="0" dirty="0" smtClean="0"/>
                        <a:t> force?</a:t>
                      </a:r>
                      <a:endParaRPr lang="en-AU" baseline="0" dirty="0" smtClean="0"/>
                    </a:p>
                  </a:txBody>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128" y="4576588"/>
            <a:ext cx="3967941" cy="2228660"/>
          </a:xfrm>
          <a:prstGeom prst="rect">
            <a:avLst/>
          </a:prstGeom>
        </p:spPr>
      </p:pic>
    </p:spTree>
    <p:extLst>
      <p:ext uri="{BB962C8B-B14F-4D97-AF65-F5344CB8AC3E}">
        <p14:creationId xmlns:p14="http://schemas.microsoft.com/office/powerpoint/2010/main" val="136202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6073833" cy="4832092"/>
          </a:xfrm>
          <a:prstGeom prst="rect">
            <a:avLst/>
          </a:prstGeom>
          <a:noFill/>
        </p:spPr>
        <p:txBody>
          <a:bodyPr wrap="square" rtlCol="0">
            <a:spAutoFit/>
          </a:bodyPr>
          <a:lstStyle/>
          <a:p>
            <a:r>
              <a:rPr lang="en-AU" sz="2800" b="1" dirty="0" smtClean="0"/>
              <a:t>Newton’s 3</a:t>
            </a:r>
            <a:r>
              <a:rPr lang="en-AU" sz="2800" b="1" baseline="30000" dirty="0" smtClean="0"/>
              <a:t>rd</a:t>
            </a:r>
            <a:r>
              <a:rPr lang="en-AU" sz="2800" b="1" dirty="0" smtClean="0"/>
              <a:t> Law</a:t>
            </a:r>
          </a:p>
          <a:p>
            <a:pPr marL="457200" indent="-457200">
              <a:buFont typeface="Arial" panose="020B0604020202020204" pitchFamily="34" charset="0"/>
              <a:buChar char="•"/>
            </a:pPr>
            <a:r>
              <a:rPr lang="en-AU" sz="2800" dirty="0" smtClean="0"/>
              <a:t>Newton’s 3</a:t>
            </a:r>
            <a:r>
              <a:rPr lang="en-AU" sz="2800" baseline="30000" dirty="0" smtClean="0"/>
              <a:t>rd</a:t>
            </a:r>
            <a:r>
              <a:rPr lang="en-AU" sz="2800" dirty="0" smtClean="0"/>
              <a:t> Law states that:</a:t>
            </a:r>
          </a:p>
          <a:p>
            <a:pPr marL="914400" lvl="1" indent="-457200">
              <a:buFont typeface="Arial" panose="020B0604020202020204" pitchFamily="34" charset="0"/>
              <a:buChar char="•"/>
            </a:pPr>
            <a:r>
              <a:rPr lang="en-AU" sz="2800" dirty="0" smtClean="0"/>
              <a:t>For every action force there is an equal and opposite reaction force</a:t>
            </a:r>
            <a:r>
              <a:rPr lang="en-AU" sz="2800" dirty="0" smtClean="0"/>
              <a:t>.</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smtClean="0"/>
              <a:t>For example, a sprinter pushes on the starting blocks, which is the action force.</a:t>
            </a:r>
          </a:p>
          <a:p>
            <a:pPr marL="457200" indent="-457200">
              <a:buFont typeface="Arial" panose="020B0604020202020204" pitchFamily="34" charset="0"/>
              <a:buChar char="•"/>
            </a:pPr>
            <a:r>
              <a:rPr lang="en-AU" sz="2800" dirty="0" smtClean="0"/>
              <a:t>The reaction force is the starting blocks pushing back on the sprinter, propelling them forwards.</a:t>
            </a:r>
            <a:endParaRPr lang="en-AU" sz="2800" dirty="0" smtClean="0"/>
          </a:p>
        </p:txBody>
      </p:sp>
      <p:graphicFrame>
        <p:nvGraphicFramePr>
          <p:cNvPr id="10" name="Table 9"/>
          <p:cNvGraphicFramePr>
            <a:graphicFrameLocks noGrp="1"/>
          </p:cNvGraphicFramePr>
          <p:nvPr>
            <p:extLst>
              <p:ext uri="{D42A27DB-BD31-4B8C-83A1-F6EECF244321}">
                <p14:modId xmlns:p14="http://schemas.microsoft.com/office/powerpoint/2010/main" val="851606013"/>
              </p:ext>
            </p:extLst>
          </p:nvPr>
        </p:nvGraphicFramePr>
        <p:xfrm>
          <a:off x="9523070" y="148208"/>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smtClean="0"/>
                        <a:t>What is Newton’s 3</a:t>
                      </a:r>
                      <a:r>
                        <a:rPr lang="en-AU" baseline="30000" dirty="0" smtClean="0"/>
                        <a:t>rd</a:t>
                      </a:r>
                      <a:r>
                        <a:rPr lang="en-AU" dirty="0" smtClean="0"/>
                        <a:t> Law?</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72212237"/>
              </p:ext>
            </p:extLst>
          </p:nvPr>
        </p:nvGraphicFramePr>
        <p:xfrm>
          <a:off x="9516732" y="3923363"/>
          <a:ext cx="2463077" cy="2377440"/>
        </p:xfrm>
        <a:graphic>
          <a:graphicData uri="http://schemas.openxmlformats.org/drawingml/2006/table">
            <a:tbl>
              <a:tblPr firstRow="1" bandRow="1">
                <a:tableStyleId>{00A15C55-8517-42AA-B614-E9B94910E393}</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tc>
                <a:extLst>
                  <a:ext uri="{0D108BD9-81ED-4DB2-BD59-A6C34878D82A}">
                    <a16:rowId xmlns="" xmlns:a16="http://schemas.microsoft.com/office/drawing/2014/main" val="10000"/>
                  </a:ext>
                </a:extLst>
              </a:tr>
              <a:tr h="370840">
                <a:tc>
                  <a:txBody>
                    <a:bodyPr/>
                    <a:lstStyle/>
                    <a:p>
                      <a:r>
                        <a:rPr lang="en-AU" dirty="0" smtClean="0"/>
                        <a:t>How does Newton’s 3</a:t>
                      </a:r>
                      <a:r>
                        <a:rPr lang="en-AU" baseline="30000" dirty="0" smtClean="0"/>
                        <a:t>rd</a:t>
                      </a:r>
                      <a:r>
                        <a:rPr lang="en-AU" dirty="0" smtClean="0"/>
                        <a:t> Law apply to a nail being hit with a hammer (hint: which is the action force and which is the reaction</a:t>
                      </a:r>
                      <a:r>
                        <a:rPr lang="en-AU" baseline="0" dirty="0" smtClean="0"/>
                        <a:t> force?)</a:t>
                      </a:r>
                      <a:endParaRPr lang="en-AU" dirty="0"/>
                    </a:p>
                  </a:txBody>
                  <a:tcPr/>
                </a:tc>
                <a:extLst>
                  <a:ext uri="{0D108BD9-81ED-4DB2-BD59-A6C34878D82A}">
                    <a16:rowId xmlns="" xmlns:a16="http://schemas.microsoft.com/office/drawing/2014/main" val="10001"/>
                  </a:ext>
                </a:extLst>
              </a:tr>
            </a:tbl>
          </a:graphicData>
        </a:graphic>
      </p:graphicFrame>
      <p:pic>
        <p:nvPicPr>
          <p:cNvPr id="5" name="Picture 4"/>
          <p:cNvPicPr>
            <a:picLocks noChangeAspect="1"/>
          </p:cNvPicPr>
          <p:nvPr/>
        </p:nvPicPr>
        <p:blipFill rotWithShape="1">
          <a:blip r:embed="rId3"/>
          <a:srcRect l="6959" r="16870"/>
          <a:stretch/>
        </p:blipFill>
        <p:spPr>
          <a:xfrm>
            <a:off x="6144274" y="890812"/>
            <a:ext cx="3053542" cy="2512176"/>
          </a:xfrm>
          <a:prstGeom prst="rect">
            <a:avLst/>
          </a:prstGeom>
        </p:spPr>
      </p:pic>
      <p:sp>
        <p:nvSpPr>
          <p:cNvPr id="9" name="Down Arrow 8"/>
          <p:cNvSpPr/>
          <p:nvPr/>
        </p:nvSpPr>
        <p:spPr>
          <a:xfrm rot="16200000">
            <a:off x="9032730" y="2218003"/>
            <a:ext cx="471054" cy="13909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Down Arrow 12"/>
          <p:cNvSpPr/>
          <p:nvPr/>
        </p:nvSpPr>
        <p:spPr>
          <a:xfrm rot="16200000" flipV="1">
            <a:off x="7435517" y="2218003"/>
            <a:ext cx="471054" cy="139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10029087" y="2313336"/>
            <a:ext cx="1950722" cy="1200329"/>
          </a:xfrm>
          <a:prstGeom prst="rect">
            <a:avLst/>
          </a:prstGeom>
          <a:solidFill>
            <a:schemeClr val="bg1"/>
          </a:solidFill>
          <a:ln>
            <a:solidFill>
              <a:srgbClr val="00B050"/>
            </a:solidFill>
          </a:ln>
        </p:spPr>
        <p:txBody>
          <a:bodyPr wrap="square" rtlCol="0">
            <a:spAutoFit/>
          </a:bodyPr>
          <a:lstStyle/>
          <a:p>
            <a:r>
              <a:rPr lang="en-AU" dirty="0" smtClean="0"/>
              <a:t>The action force is the sprinter’s foot pushing on the blocks</a:t>
            </a:r>
            <a:endParaRPr lang="en-AU" dirty="0"/>
          </a:p>
        </p:txBody>
      </p:sp>
      <p:sp>
        <p:nvSpPr>
          <p:cNvPr id="15" name="TextBox 14"/>
          <p:cNvSpPr txBox="1"/>
          <p:nvPr/>
        </p:nvSpPr>
        <p:spPr>
          <a:xfrm>
            <a:off x="6341225" y="3289456"/>
            <a:ext cx="1985441" cy="923330"/>
          </a:xfrm>
          <a:prstGeom prst="rect">
            <a:avLst/>
          </a:prstGeom>
          <a:solidFill>
            <a:schemeClr val="bg1"/>
          </a:solidFill>
          <a:ln>
            <a:solidFill>
              <a:srgbClr val="00B0F0"/>
            </a:solidFill>
          </a:ln>
        </p:spPr>
        <p:txBody>
          <a:bodyPr wrap="square" rtlCol="0">
            <a:spAutoFit/>
          </a:bodyPr>
          <a:lstStyle/>
          <a:p>
            <a:r>
              <a:rPr lang="en-AU" dirty="0" smtClean="0"/>
              <a:t>The reaction force is the sprinter moving forward</a:t>
            </a:r>
            <a:endParaRPr lang="en-AU" dirty="0"/>
          </a:p>
        </p:txBody>
      </p:sp>
      <p:pic>
        <p:nvPicPr>
          <p:cNvPr id="6" name="Picture 5"/>
          <p:cNvPicPr>
            <a:picLocks noChangeAspect="1"/>
          </p:cNvPicPr>
          <p:nvPr/>
        </p:nvPicPr>
        <p:blipFill>
          <a:blip r:embed="rId4"/>
          <a:stretch>
            <a:fillRect/>
          </a:stretch>
        </p:blipFill>
        <p:spPr>
          <a:xfrm>
            <a:off x="7356893" y="4414198"/>
            <a:ext cx="2019300" cy="2266950"/>
          </a:xfrm>
          <a:prstGeom prst="rect">
            <a:avLst/>
          </a:prstGeom>
        </p:spPr>
      </p:pic>
    </p:spTree>
    <p:extLst>
      <p:ext uri="{BB962C8B-B14F-4D97-AF65-F5344CB8AC3E}">
        <p14:creationId xmlns:p14="http://schemas.microsoft.com/office/powerpoint/2010/main" val="324593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9" grpId="0" animBg="1"/>
      <p:bldP spid="13"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68700</TotalTime>
  <Words>1253</Words>
  <Application>Microsoft Office PowerPoint</Application>
  <PresentationFormat>Widescreen</PresentationFormat>
  <Paragraphs>162</Paragraphs>
  <Slides>16</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Newton’s 3rd Law of Motion Year 10 Physics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1000</cp:revision>
  <cp:lastPrinted>2019-08-14T00:04:28Z</cp:lastPrinted>
  <dcterms:created xsi:type="dcterms:W3CDTF">2017-01-28T08:32:28Z</dcterms:created>
  <dcterms:modified xsi:type="dcterms:W3CDTF">2020-03-04T05:26:17Z</dcterms:modified>
</cp:coreProperties>
</file>